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4"/>
    <p:sldMasterId id="2147483665" r:id="rId5"/>
    <p:sldMasterId id="2147483649" r:id="rId6"/>
    <p:sldMasterId id="2147483650" r:id="rId7"/>
    <p:sldMasterId id="2147483651" r:id="rId8"/>
    <p:sldMasterId id="2147483653" r:id="rId9"/>
    <p:sldMasterId id="2147483654" r:id="rId10"/>
    <p:sldMasterId id="2147483657" r:id="rId11"/>
    <p:sldMasterId id="2147483658" r:id="rId12"/>
    <p:sldMasterId id="2147483676" r:id="rId13"/>
  </p:sldMasterIdLst>
  <p:notesMasterIdLst>
    <p:notesMasterId r:id="rId32"/>
  </p:notesMasterIdLst>
  <p:handoutMasterIdLst>
    <p:handoutMasterId r:id="rId33"/>
  </p:handoutMasterIdLst>
  <p:sldIdLst>
    <p:sldId id="372" r:id="rId14"/>
    <p:sldId id="373" r:id="rId15"/>
    <p:sldId id="374" r:id="rId16"/>
    <p:sldId id="389" r:id="rId17"/>
    <p:sldId id="376" r:id="rId18"/>
    <p:sldId id="377" r:id="rId19"/>
    <p:sldId id="380" r:id="rId20"/>
    <p:sldId id="381" r:id="rId21"/>
    <p:sldId id="256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</p:sldIdLst>
  <p:sldSz cx="9144000" cy="5143500" type="screen16x9"/>
  <p:notesSz cx="7010400" cy="9296400"/>
  <p:embeddedFontLst>
    <p:embeddedFont>
      <p:font typeface="Cascadia Mono SemiBold" panose="020B0609020000020004" pitchFamily="49" charset="0"/>
      <p:bold r:id="rId34"/>
    </p:embeddedFont>
    <p:embeddedFont>
      <p:font typeface="Franklin Gothic Book" panose="020B0503020102020204" pitchFamily="34" charset="0"/>
      <p:regular r:id="rId35"/>
      <p:italic r:id="rId36"/>
    </p:embeddedFont>
    <p:embeddedFont>
      <p:font typeface="Franklin Gothic Medium" panose="020B0603020102020204" pitchFamily="34" charset="0"/>
      <p:regular r:id="rId37"/>
      <p:italic r:id="rId38"/>
    </p:embeddedFont>
    <p:embeddedFont>
      <p:font typeface="Google Sans" panose="020B0604020202020204" charset="0"/>
      <p:regular r:id="rId39"/>
      <p:bold r:id="rId40"/>
      <p:italic r:id="rId41"/>
      <p:boldItalic r:id="rId42"/>
    </p:embeddedFont>
    <p:embeddedFont>
      <p:font typeface="Montserrat ExtraBold" panose="00000900000000000000" pitchFamily="2" charset="0"/>
      <p:bold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9AA0A6"/>
          </p15:clr>
        </p15:guide>
        <p15:guide id="2" pos="288">
          <p15:clr>
            <a:srgbClr val="9AA0A6"/>
          </p15:clr>
        </p15:guide>
        <p15:guide id="3" orient="horz" pos="1141">
          <p15:clr>
            <a:srgbClr val="9AA0A6"/>
          </p15:clr>
        </p15:guide>
        <p15:guide id="4" orient="horz" pos="1706">
          <p15:clr>
            <a:srgbClr val="9AA0A6"/>
          </p15:clr>
        </p15:guide>
        <p15:guide id="5" orient="horz" pos="2304">
          <p15:clr>
            <a:srgbClr val="9AA0A6"/>
          </p15:clr>
        </p15:guide>
        <p15:guide id="6" pos="4323">
          <p15:clr>
            <a:srgbClr val="9AA0A6"/>
          </p15:clr>
        </p15:guide>
        <p15:guide id="7" pos="4896">
          <p15:clr>
            <a:srgbClr val="9AA0A6"/>
          </p15:clr>
        </p15:guide>
        <p15:guide id="8" pos="867">
          <p15:clr>
            <a:srgbClr val="9AA0A6"/>
          </p15:clr>
        </p15:guide>
        <p15:guide id="9" pos="1422">
          <p15:clr>
            <a:srgbClr val="9AA0A6"/>
          </p15:clr>
        </p15:guide>
        <p15:guide id="10" pos="2016">
          <p15:clr>
            <a:srgbClr val="9AA0A6"/>
          </p15:clr>
        </p15:guide>
        <p15:guide id="11" pos="2610">
          <p15:clr>
            <a:srgbClr val="9AA0A6"/>
          </p15:clr>
        </p15:guide>
        <p15:guide id="12" pos="3168">
          <p15:clr>
            <a:srgbClr val="9AA0A6"/>
          </p15:clr>
        </p15:guide>
        <p15:guide id="13" pos="3744">
          <p15:clr>
            <a:srgbClr val="9AA0A6"/>
          </p15:clr>
        </p15:guide>
        <p15:guide id="14" pos="5472">
          <p15:clr>
            <a:srgbClr val="9AA0A6"/>
          </p15:clr>
        </p15:guide>
        <p15:guide id="15" orient="horz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AC1501-DF4E-91EB-20CD-02DB4D2B1DA8}" name="ADJOMO Serges" initials="SA" userId="S::serges.adjomo@grenoble-em.com::1efbd994-b273-4fa0-a429-45ceb0d60e3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2" autoAdjust="0"/>
    <p:restoredTop sz="84607" autoAdjust="0"/>
  </p:normalViewPr>
  <p:slideViewPr>
    <p:cSldViewPr snapToGrid="0">
      <p:cViewPr varScale="1">
        <p:scale>
          <a:sx n="74" d="100"/>
          <a:sy n="74" d="100"/>
        </p:scale>
        <p:origin x="64" y="116"/>
      </p:cViewPr>
      <p:guideLst>
        <p:guide orient="horz" pos="576"/>
        <p:guide pos="288"/>
        <p:guide orient="horz" pos="1141"/>
        <p:guide orient="horz" pos="1706"/>
        <p:guide orient="horz" pos="2304"/>
        <p:guide pos="4323"/>
        <p:guide pos="4896"/>
        <p:guide pos="867"/>
        <p:guide pos="1422"/>
        <p:guide pos="2016"/>
        <p:guide pos="2610"/>
        <p:guide pos="3168"/>
        <p:guide pos="3744"/>
        <p:guide pos="5472"/>
        <p:guide orient="horz" pos="2880"/>
      </p:guideLst>
    </p:cSldViewPr>
  </p:slideViewPr>
  <p:notesTextViewPr>
    <p:cViewPr>
      <p:scale>
        <a:sx n="176" d="100"/>
        <a:sy n="176" d="100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21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font" Target="fonts/font6.fntdata"/><Relationship Id="rId21" Type="http://schemas.openxmlformats.org/officeDocument/2006/relationships/slide" Target="slides/slide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7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8/10/relationships/authors" Target="author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AC3E82-5CFD-8052-A4C6-54901E99C5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864F3E-F0BC-C423-A40F-AB41A42B23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2E809-8D64-4879-8A3E-BA20D3F6D244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2F4E98-4E60-5D46-0184-C52438F93B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BC6211-F494-3F69-7B59-22E26598CA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23CB2-930C-4975-B435-CC1EE84888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0580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7181" y="696912"/>
            <a:ext cx="6195899" cy="34862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472c7d3d1_3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472c7d3d1_3_8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B8069A5-BF5B-9326-FEE3-3C630A8065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3a3ad4420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3a3ad4420_0_1051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3a3ad4420_0_1051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F4C0F3D-BF9F-0501-3F7E-FC340C5566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f77ca97a2_1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f77ca97a2_112_0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Reviewing request to add Data Labeling Service</a:t>
            </a:r>
            <a:endParaRPr/>
          </a:p>
        </p:txBody>
      </p:sp>
      <p:sp>
        <p:nvSpPr>
          <p:cNvPr id="101" name="Google Shape;101;g5f77ca97a2_112_0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C92FBFE-94D6-4EFA-DF5E-025812D1A8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52f84352d_367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52f84352d_367_105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5" name="Google Shape;165;g1d52f84352d_367_105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99CEFF1-BDD4-BBA1-ABE1-BC25EB4E3E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e923c6224_16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e923c6224_162_0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5e923c6224_162_0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C414672-BDAA-FBE8-EB54-32F972C5CF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e923c6224_19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e923c6224_190_5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5e923c6224_190_56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1605A7C-266C-D475-27EA-C4BC4B9605B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52f84352d_367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d52f84352d_367_27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0" name="Google Shape;310;g1d52f84352d_367_276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60ED647-4E27-B2B9-30E4-2CC6EFFFA4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f77ca97a2_9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f77ca97a2_91_0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5f77ca97a2_91_0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2F3D1E0-C998-5FD6-7960-C755326889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f77ca97a2_427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f77ca97a2_427_14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5f77ca97a2_427_143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1309956-CC21-4A90-3701-514C7630F2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f77ca97a2_427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f77ca97a2_427_16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g5f77ca97a2_427_162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9D683A5-BECB-7264-FA2E-1A92E82920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ation Title 1">
  <p:cSld name="Presentation Title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58372" y="1197327"/>
            <a:ext cx="80460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258372" y="2259454"/>
            <a:ext cx="79785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4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3-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94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469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80733C4-37B3-EAAC-AEF9-6AA9939E4F1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1218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0EAC16-3B86-317F-2CED-01BEFE8BFE5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5720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0600A-89E3-8CAB-4C19-49198C79214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3469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4020BC-5D0B-9B40-8801-ED945012C91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01218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459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3-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94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469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80733C4-37B3-EAAC-AEF9-6AA9939E4F1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1218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0EAC16-3B86-317F-2CED-01BEFE8BFE5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5720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0600A-89E3-8CAB-4C19-49198C79214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3469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4020BC-5D0B-9B40-8801-ED945012C91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01218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459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3-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94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469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80733C4-37B3-EAAC-AEF9-6AA9939E4F1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1218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0EAC16-3B86-317F-2CED-01BEFE8BFE5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5720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0600A-89E3-8CAB-4C19-49198C79214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3469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4020BC-5D0B-9B40-8801-ED945012C91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01218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459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3-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94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469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80733C4-37B3-EAAC-AEF9-6AA9939E4F1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1218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0EAC16-3B86-317F-2CED-01BEFE8BFE5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5720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0600A-89E3-8CAB-4C19-49198C79214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3469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4020BC-5D0B-9B40-8801-ED945012C91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01218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459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3-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94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469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80733C4-37B3-EAAC-AEF9-6AA9939E4F1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12180" y="1876096"/>
            <a:ext cx="2674620" cy="281782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0EAC16-3B86-317F-2CED-01BEFE8BFE5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5720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0600A-89E3-8CAB-4C19-49198C79214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3469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4020BC-5D0B-9B40-8801-ED945012C91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012182" y="1059181"/>
            <a:ext cx="2674619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Franklin Gothic Medium" panose="020B06030201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459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99" y="1808191"/>
            <a:ext cx="6720164" cy="2896200"/>
          </a:xfrm>
        </p:spPr>
        <p:txBody>
          <a:bodyPr anchor="t">
            <a:noAutofit/>
          </a:bodyPr>
          <a:lstStyle>
            <a:lvl1pPr algn="l">
              <a:defRPr sz="5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372349" y="2434829"/>
            <a:ext cx="3086100" cy="273844"/>
          </a:xfrm>
        </p:spPr>
        <p:txBody>
          <a:bodyPr/>
          <a:lstStyle>
            <a:lvl1pPr algn="ctr"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37845" y="842731"/>
            <a:ext cx="3888581" cy="898200"/>
          </a:xfrm>
        </p:spPr>
        <p:txBody>
          <a:bodyPr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858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E2A2-57CA-76B4-7FC7-0E7E733D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431265"/>
            <a:ext cx="3657600" cy="994172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9D59CD-16F0-1FCD-4958-4D1937859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7845" y="0"/>
            <a:ext cx="4348955" cy="5143500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694355-D2F1-6177-CA10-2FB2BDCA9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050" y="2304733"/>
            <a:ext cx="3473354" cy="239760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686FCB5-A714-48C5-F801-8BC93CA09E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050" y="1992125"/>
            <a:ext cx="3476151" cy="2772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924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27586"/>
            <a:ext cx="2492722" cy="4293936"/>
          </a:xfrm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54018" y="434573"/>
            <a:ext cx="1590261" cy="4286950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DCE6C6-C40C-F791-B3FF-EEAA2288C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6314" y="793922"/>
            <a:ext cx="3270112" cy="39276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A1734-9E96-C076-6109-08BEAB597B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56175" y="433030"/>
            <a:ext cx="3270600" cy="29039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15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765" y="430851"/>
            <a:ext cx="5085660" cy="994172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3" y="422477"/>
            <a:ext cx="2370414" cy="4290174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DCE6C6-C40C-F791-B3FF-EEAA2288C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0765" y="1969451"/>
            <a:ext cx="5085660" cy="2743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D0ED4B-C12C-75E2-03E5-013A94AE89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40870" y="1710756"/>
            <a:ext cx="5085556" cy="235800"/>
          </a:xfrm>
        </p:spPr>
        <p:txBody>
          <a:bodyPr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751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1">
  <p:cSld name="Content Option 3 - Titles Only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4" y="3121777"/>
            <a:ext cx="3089068" cy="170864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3" y="432059"/>
            <a:ext cx="2459590" cy="2459590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E5AE0EA-E418-F652-0112-3BBECBF9F3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08049" y="432059"/>
            <a:ext cx="2459590" cy="2459590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61BF6E-948C-4AEB-61A4-244B2DE035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66836" y="432059"/>
            <a:ext cx="2459590" cy="2459590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A50E1A-8491-728C-9FA7-3C2B65D8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37114" y="3372416"/>
            <a:ext cx="4489312" cy="1458000"/>
          </a:xfrm>
        </p:spPr>
        <p:txBody>
          <a:bodyPr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C11A40-5DE3-08FC-B5EC-62212BF67E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7114" y="3121777"/>
            <a:ext cx="4489450" cy="2034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897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289" y="424543"/>
            <a:ext cx="1443556" cy="4278086"/>
          </a:xfrm>
        </p:spPr>
        <p:txBody>
          <a:bodyPr vert="vert270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3" y="1071387"/>
            <a:ext cx="2300564" cy="3000727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2307" y="1198021"/>
            <a:ext cx="3744119" cy="3155675"/>
          </a:xfrm>
        </p:spPr>
        <p:txBody>
          <a:bodyPr anchor="t">
            <a:noAutofit/>
          </a:bodyPr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1CC2E2-7A85-770A-CED5-0E6F307BA9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2307" y="936035"/>
            <a:ext cx="3744119" cy="2286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786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070" y="430138"/>
            <a:ext cx="3230356" cy="109080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3" y="464717"/>
            <a:ext cx="4214070" cy="4213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6070" y="2131191"/>
            <a:ext cx="3230356" cy="27108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F0EDF-ED0D-7DF6-3D16-36E44C839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95863" y="1855517"/>
            <a:ext cx="3230563" cy="2502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522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8E67-9FD7-A8F8-75F6-2FF3CD0D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376237"/>
            <a:ext cx="7777163" cy="568953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FFE8E-6F6C-1E23-79C9-808201616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AAF-82A4-7672-8873-E691CE5C3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2550198D-18A3-B15D-CC93-17763FFE6A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9263" y="2425148"/>
            <a:ext cx="2342115" cy="234211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E06D47-5795-E8A4-6688-63C0FCAB2B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84310" y="2425148"/>
            <a:ext cx="2342115" cy="2342115"/>
          </a:xfrm>
        </p:spPr>
        <p:txBody>
          <a:bodyPr/>
          <a:lstStyle/>
          <a:p>
            <a:endParaRPr lang="en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FB99BAA-F395-0232-ED1F-8AC6BA5C78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66786" y="2425148"/>
            <a:ext cx="2342115" cy="2342115"/>
          </a:xfrm>
        </p:spPr>
        <p:txBody>
          <a:bodyPr/>
          <a:lstStyle/>
          <a:p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44B7A2-957C-93E8-8209-7EE9732768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1801" y="1276546"/>
            <a:ext cx="7794625" cy="10782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F51D89-C7C9-35E8-B687-68AAC511FE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801" y="1005682"/>
            <a:ext cx="7794625" cy="2520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8175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B309-9F80-5BE3-F82C-91733414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2730361"/>
            <a:ext cx="2608814" cy="2107034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27C05-E3B0-EFC4-2286-5860D4A1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3CF6B-04E5-9AB9-2466-0284576F03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4F23F8-6331-43CC-E76A-052E46B77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2" y="422032"/>
            <a:ext cx="3745838" cy="2149719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11F901-3943-1C25-A696-666A0EBDB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17786" y="3040995"/>
            <a:ext cx="5008640" cy="17964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9263BE0-4D84-7BD4-D81B-B266C5C1C4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80588" y="422032"/>
            <a:ext cx="3745838" cy="2149719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F9E850-0A01-918A-C1F1-461E6D7C1A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17786" y="2730500"/>
            <a:ext cx="5008640" cy="2574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659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08D4B-9946-0E0A-8BEE-BB1C6BFDBDE6}"/>
              </a:ext>
            </a:extLst>
          </p:cNvPr>
          <p:cNvSpPr/>
          <p:nvPr userDrawn="1"/>
        </p:nvSpPr>
        <p:spPr>
          <a:xfrm>
            <a:off x="3206750" y="1766887"/>
            <a:ext cx="5019399" cy="1231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26" y="464718"/>
            <a:ext cx="5019399" cy="1224935"/>
          </a:xfrm>
        </p:spPr>
        <p:txBody>
          <a:bodyPr anchor="t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3" y="464717"/>
            <a:ext cx="2459590" cy="2459590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61BF6E-948C-4AEB-61A4-244B2DE035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17786" y="3121778"/>
            <a:ext cx="1708640" cy="1708640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A50E1A-8491-728C-9FA7-3C2B65D8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263" y="3288817"/>
            <a:ext cx="5799137" cy="15408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AD539BA3-D11E-897F-CE18-588B0DC93D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7026" y="1955260"/>
            <a:ext cx="5019399" cy="1036800"/>
          </a:xfrm>
          <a:noFill/>
        </p:spPr>
        <p:txBody>
          <a:bodyPr lIns="90000" tIns="46800" rIns="90000" bIns="4680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910887-9DF9-8E41-CBB1-3C2A4179AC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263" y="3094893"/>
            <a:ext cx="5799137" cy="1872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F6B920-074C-FD0C-40EB-802122795E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06750" y="1766887"/>
            <a:ext cx="5019675" cy="187199"/>
          </a:xfrm>
          <a:noFill/>
        </p:spPr>
        <p:txBody>
          <a:bodyPr anchor="ctr" anchorCtr="0">
            <a:noAutofit/>
          </a:bodyPr>
          <a:lstStyle>
            <a:lvl1pPr>
              <a:defRPr sz="93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053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419B-0A7A-D6A9-278B-3CB3F6B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896" y="464717"/>
            <a:ext cx="3336530" cy="1476727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5DCC-A5DC-45EE-5280-E6AF55C5F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4E76-F34B-95F8-FD2E-0312C265A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FD592EB7-0888-4601-189D-47D758F2EA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337844" cy="2891882"/>
          </a:xfrm>
        </p:spPr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5089FCE-DB18-D776-A8F9-8E69AD01AA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800" y="3384059"/>
            <a:ext cx="3906044" cy="1490290"/>
          </a:xfrm>
        </p:spPr>
        <p:txBody>
          <a:bodyPr>
            <a:noAutofit/>
          </a:bodyPr>
          <a:lstStyle>
            <a:lvl1pPr>
              <a:defRPr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  <a:lvl2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2pPr>
            <a:lvl3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3pPr>
            <a:lvl4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4pPr>
            <a:lvl5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0477A3C-2108-3003-027C-E88B14294E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89897" y="2571750"/>
            <a:ext cx="3336529" cy="213969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447C4F-9DF9-4C69-F400-0A0CE90074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800" y="3049888"/>
            <a:ext cx="3906044" cy="3024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FE6426-8335-E1C3-FB13-43F08A52D6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89896" y="2318431"/>
            <a:ext cx="3336530" cy="2160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104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442312-9E63-3A81-2CB4-8F85F5C2CD49}"/>
              </a:ext>
            </a:extLst>
          </p:cNvPr>
          <p:cNvSpPr/>
          <p:nvPr userDrawn="1"/>
        </p:nvSpPr>
        <p:spPr>
          <a:xfrm>
            <a:off x="0" y="1458889"/>
            <a:ext cx="2908852" cy="36846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0176E-FDDF-30CB-EB74-A75B39D0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1" y="376237"/>
            <a:ext cx="7703155" cy="994172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0C34D-8F75-41B3-4243-E45FBD015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13D18-EF04-D403-494B-02A03A28B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0E6078-78A1-619C-E7B0-63DBC649FF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63" y="2015063"/>
            <a:ext cx="2027237" cy="27522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E87E0F-2528-3A8B-F312-9C9235E586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9079" y="2015063"/>
            <a:ext cx="2137532" cy="27522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5F903-A46A-31EE-9532-17999D947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262" y="1706981"/>
            <a:ext cx="2027238" cy="277200"/>
          </a:xfrm>
        </p:spPr>
        <p:txBody>
          <a:bodyPr anchor="b">
            <a:noAutofit/>
          </a:bodyPr>
          <a:lstStyle>
            <a:lvl1pPr>
              <a:defRPr sz="93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46F59D-CF95-DEC8-5CAA-EE08708A5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9078" y="1706981"/>
            <a:ext cx="2138400" cy="2772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CDD7BE0-BC6C-5AE9-BCEE-9C91EA7B4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88894" y="2015063"/>
            <a:ext cx="2137532" cy="27522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C0FB17E-6098-251C-5B8E-56C2FE57D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8025" y="1706981"/>
            <a:ext cx="2138400" cy="277200"/>
          </a:xfrm>
        </p:spPr>
        <p:txBody>
          <a:bodyPr anchor="b">
            <a:noAutofit/>
          </a:bodyPr>
          <a:lstStyle>
            <a:lvl1pPr>
              <a:defRPr sz="93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8244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37823"/>
            <a:ext cx="7777163" cy="7218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900000" y="1303573"/>
            <a:ext cx="1528338" cy="12632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3536" y="3084386"/>
            <a:ext cx="1797350" cy="1801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04E407-1287-6C2D-410A-98BC0C8674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7844" y="1283486"/>
            <a:ext cx="1800000" cy="3601800"/>
          </a:xfrm>
        </p:spPr>
        <p:txBody>
          <a:bodyPr/>
          <a:lstStyle/>
          <a:p>
            <a:endParaRPr lang="en-UZ"/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6247350" y="1303573"/>
            <a:ext cx="1528338" cy="12632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73536" y="2651667"/>
            <a:ext cx="1797350" cy="363645"/>
          </a:xfrm>
        </p:spPr>
        <p:txBody>
          <a:bodyPr anchor="b">
            <a:noAutofit/>
          </a:bodyPr>
          <a:lstStyle>
            <a:lvl1pPr algn="ctr">
              <a:defRPr sz="938" b="1"/>
            </a:lvl1pPr>
            <a:lvl2pPr>
              <a:defRPr sz="700" b="1"/>
            </a:lvl2pPr>
            <a:lvl3pPr>
              <a:defRPr sz="600" b="1"/>
            </a:lvl3pPr>
            <a:lvl4pPr>
              <a:defRPr sz="550" b="1"/>
            </a:lvl4pPr>
            <a:lvl5pPr>
              <a:defRPr sz="55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11520" y="2651667"/>
            <a:ext cx="1799999" cy="363645"/>
          </a:xfrm>
        </p:spPr>
        <p:txBody>
          <a:bodyPr anchor="b">
            <a:noAutofit/>
          </a:bodyPr>
          <a:lstStyle>
            <a:lvl1pPr algn="ctr">
              <a:defRPr sz="938" b="1"/>
            </a:lvl1pPr>
            <a:lvl2pPr>
              <a:defRPr sz="700" b="1"/>
            </a:lvl2pPr>
            <a:lvl3pPr>
              <a:defRPr sz="600" b="1"/>
            </a:lvl3pPr>
            <a:lvl4pPr>
              <a:defRPr sz="550" b="1"/>
            </a:lvl4pPr>
            <a:lvl5pPr>
              <a:defRPr sz="55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15970" y="3083486"/>
            <a:ext cx="1801800" cy="1801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754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37823"/>
            <a:ext cx="7777163" cy="7218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928329" y="1303573"/>
            <a:ext cx="1528338" cy="12632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0967" y="3092978"/>
            <a:ext cx="1801800" cy="1801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6247350" y="1303573"/>
            <a:ext cx="1528338" cy="12632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93102" y="2651667"/>
            <a:ext cx="1799999" cy="363645"/>
          </a:xfrm>
        </p:spPr>
        <p:txBody>
          <a:bodyPr anchor="b">
            <a:noAutofit/>
          </a:bodyPr>
          <a:lstStyle>
            <a:lvl1pPr algn="ctr">
              <a:defRPr sz="938" b="1"/>
            </a:lvl1pPr>
            <a:lvl2pPr>
              <a:defRPr sz="700" b="1"/>
            </a:lvl2pPr>
            <a:lvl3pPr>
              <a:defRPr sz="600" b="1"/>
            </a:lvl3pPr>
            <a:lvl4pPr>
              <a:defRPr sz="550" b="1"/>
            </a:lvl4pPr>
            <a:lvl5pPr>
              <a:defRPr sz="55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11520" y="2651667"/>
            <a:ext cx="1799999" cy="363645"/>
          </a:xfrm>
        </p:spPr>
        <p:txBody>
          <a:bodyPr anchor="b">
            <a:noAutofit/>
          </a:bodyPr>
          <a:lstStyle>
            <a:lvl1pPr algn="ctr">
              <a:defRPr sz="938" b="1"/>
            </a:lvl1pPr>
            <a:lvl2pPr>
              <a:defRPr sz="700" b="1"/>
            </a:lvl2pPr>
            <a:lvl3pPr>
              <a:defRPr sz="600" b="1"/>
            </a:lvl3pPr>
            <a:lvl4pPr>
              <a:defRPr sz="550" b="1"/>
            </a:lvl4pPr>
            <a:lvl5pPr>
              <a:defRPr sz="55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15970" y="3083486"/>
            <a:ext cx="1801800" cy="1801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6034BEDD-4A10-0EE9-2B80-CC48F6463E58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3573675" y="1303573"/>
            <a:ext cx="1528338" cy="12632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F6507D-02F3-DCED-4A26-289016D4AA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44562" y="2651667"/>
            <a:ext cx="1799999" cy="363645"/>
          </a:xfrm>
        </p:spPr>
        <p:txBody>
          <a:bodyPr anchor="b">
            <a:noAutofit/>
          </a:bodyPr>
          <a:lstStyle>
            <a:lvl1pPr algn="ctr">
              <a:defRPr sz="938" b="1"/>
            </a:lvl1pPr>
            <a:lvl2pPr>
              <a:defRPr sz="700" b="1"/>
            </a:lvl2pPr>
            <a:lvl3pPr>
              <a:defRPr sz="600" b="1"/>
            </a:lvl3pPr>
            <a:lvl4pPr>
              <a:defRPr sz="550" b="1"/>
            </a:lvl4pPr>
            <a:lvl5pPr>
              <a:defRPr sz="55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DD65D9A-82AD-5F53-C8F5-B476568A76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453470" y="3083486"/>
            <a:ext cx="1801800" cy="1801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74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>
  <p:cSld name="CUS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9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31" name="Google Shape;31;p9"/>
            <p:cNvSpPr/>
            <p:nvPr/>
          </p:nvSpPr>
          <p:spPr>
            <a:xfrm>
              <a:off x="6909501" y="783425"/>
              <a:ext cx="3199425" cy="1450400"/>
            </a:xfrm>
            <a:custGeom>
              <a:avLst/>
              <a:gdLst/>
              <a:ahLst/>
              <a:cxnLst/>
              <a:rect l="l" t="t" r="r" b="b"/>
              <a:pathLst>
                <a:path w="127977" h="58016" extrusionOk="0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8696051" y="1280700"/>
              <a:ext cx="2619625" cy="3541300"/>
            </a:xfrm>
            <a:custGeom>
              <a:avLst/>
              <a:gdLst/>
              <a:ahLst/>
              <a:cxnLst/>
              <a:rect l="l" t="t" r="r" b="b"/>
              <a:pathLst>
                <a:path w="104785" h="141652" extrusionOk="0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6856226" y="3899425"/>
              <a:ext cx="1948575" cy="922575"/>
            </a:xfrm>
            <a:custGeom>
              <a:avLst/>
              <a:gdLst/>
              <a:ahLst/>
              <a:cxnLst/>
              <a:rect l="l" t="t" r="r" b="b"/>
              <a:pathLst>
                <a:path w="77943" h="36903" extrusionOk="0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6294751" y="1984075"/>
              <a:ext cx="2549350" cy="2549325"/>
            </a:xfrm>
            <a:custGeom>
              <a:avLst/>
              <a:gdLst/>
              <a:ahLst/>
              <a:cxnLst/>
              <a:rect l="l" t="t" r="r" b="b"/>
              <a:pathLst>
                <a:path w="101974" h="101973" extrusionOk="0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9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36" name="Google Shape;36;p9"/>
            <p:cNvSpPr/>
            <p:nvPr/>
          </p:nvSpPr>
          <p:spPr>
            <a:xfrm>
              <a:off x="990623" y="4603434"/>
              <a:ext cx="646021" cy="210542"/>
            </a:xfrm>
            <a:custGeom>
              <a:avLst/>
              <a:gdLst/>
              <a:ahLst/>
              <a:cxnLst/>
              <a:rect l="l" t="t" r="r" b="b"/>
              <a:pathLst>
                <a:path w="97660" h="31828" extrusionOk="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683736" y="4617610"/>
              <a:ext cx="130752" cy="149188"/>
            </a:xfrm>
            <a:custGeom>
              <a:avLst/>
              <a:gdLst/>
              <a:ahLst/>
              <a:cxnLst/>
              <a:rect l="l" t="t" r="r" b="b"/>
              <a:pathLst>
                <a:path w="19766" h="22553" extrusionOk="0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1830708" y="4620765"/>
              <a:ext cx="18363" cy="142798"/>
            </a:xfrm>
            <a:custGeom>
              <a:avLst/>
              <a:gdLst/>
              <a:ahLst/>
              <a:cxnLst/>
              <a:rect l="l" t="t" r="r" b="b"/>
              <a:pathLst>
                <a:path w="2776" h="21587" extrusionOk="0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864815" y="4662664"/>
              <a:ext cx="100588" cy="104054"/>
            </a:xfrm>
            <a:custGeom>
              <a:avLst/>
              <a:gdLst/>
              <a:ahLst/>
              <a:cxnLst/>
              <a:rect l="l" t="t" r="r" b="b"/>
              <a:pathLst>
                <a:path w="15206" h="15730" extrusionOk="0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980201" y="4665893"/>
              <a:ext cx="86650" cy="100826"/>
            </a:xfrm>
            <a:custGeom>
              <a:avLst/>
              <a:gdLst/>
              <a:ahLst/>
              <a:cxnLst/>
              <a:rect l="l" t="t" r="r" b="b"/>
              <a:pathLst>
                <a:path w="13099" h="15242" extrusionOk="0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2082515" y="4620765"/>
              <a:ext cx="98226" cy="146033"/>
            </a:xfrm>
            <a:custGeom>
              <a:avLst/>
              <a:gdLst/>
              <a:ahLst/>
              <a:cxnLst/>
              <a:rect l="l" t="t" r="r" b="b"/>
              <a:pathLst>
                <a:path w="14849" h="22076" extrusionOk="0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37823"/>
            <a:ext cx="7777163" cy="7218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568531" y="1303573"/>
            <a:ext cx="1528338" cy="12632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1800" y="3083486"/>
            <a:ext cx="1801800" cy="1801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6551868" y="1308538"/>
            <a:ext cx="1528338" cy="12632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5815" y="2653124"/>
            <a:ext cx="1799999" cy="363645"/>
          </a:xfrm>
        </p:spPr>
        <p:txBody>
          <a:bodyPr anchor="b">
            <a:noAutofit/>
          </a:bodyPr>
          <a:lstStyle>
            <a:lvl1pPr algn="ctr">
              <a:defRPr sz="938" b="1"/>
            </a:lvl1pPr>
            <a:lvl2pPr>
              <a:defRPr sz="700" b="1"/>
            </a:lvl2pPr>
            <a:lvl3pPr>
              <a:defRPr sz="600" b="1"/>
            </a:lvl3pPr>
            <a:lvl4pPr>
              <a:defRPr sz="550" b="1"/>
            </a:lvl4pPr>
            <a:lvl5pPr>
              <a:defRPr sz="55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16038" y="2655137"/>
            <a:ext cx="1799999" cy="363645"/>
          </a:xfrm>
        </p:spPr>
        <p:txBody>
          <a:bodyPr anchor="b">
            <a:noAutofit/>
          </a:bodyPr>
          <a:lstStyle>
            <a:lvl1pPr algn="ctr">
              <a:defRPr sz="938" b="1"/>
            </a:lvl1pPr>
            <a:lvl2pPr>
              <a:defRPr sz="700" b="1"/>
            </a:lvl2pPr>
            <a:lvl3pPr>
              <a:defRPr sz="600" b="1"/>
            </a:lvl3pPr>
            <a:lvl4pPr>
              <a:defRPr sz="550" b="1"/>
            </a:lvl4pPr>
            <a:lvl5pPr>
              <a:defRPr sz="55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24625" y="3083486"/>
            <a:ext cx="1801800" cy="1801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6034BEDD-4A10-0EE9-2B80-CC48F6463E58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527969" y="1308538"/>
            <a:ext cx="1528338" cy="12632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F6507D-02F3-DCED-4A26-289016D4AA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392140" y="2653124"/>
            <a:ext cx="1799999" cy="363645"/>
          </a:xfrm>
        </p:spPr>
        <p:txBody>
          <a:bodyPr anchor="b">
            <a:noAutofit/>
          </a:bodyPr>
          <a:lstStyle>
            <a:lvl1pPr algn="ctr">
              <a:defRPr sz="938" b="1"/>
            </a:lvl1pPr>
            <a:lvl2pPr>
              <a:defRPr sz="700" b="1"/>
            </a:lvl2pPr>
            <a:lvl3pPr>
              <a:defRPr sz="600" b="1"/>
            </a:lvl3pPr>
            <a:lvl4pPr>
              <a:defRPr sz="550" b="1"/>
            </a:lvl4pPr>
            <a:lvl5pPr>
              <a:defRPr sz="55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DD65D9A-82AD-5F53-C8F5-B476568A76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392139" y="3083486"/>
            <a:ext cx="1801800" cy="1801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B133C47-E461-5076-CFB7-81D33483F7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478281" y="3083486"/>
            <a:ext cx="1801800" cy="1801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610F9E3-7283-B27D-D134-C4587A57822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78281" y="2647842"/>
            <a:ext cx="1799999" cy="363645"/>
          </a:xfrm>
        </p:spPr>
        <p:txBody>
          <a:bodyPr anchor="b">
            <a:noAutofit/>
          </a:bodyPr>
          <a:lstStyle>
            <a:lvl1pPr algn="ctr">
              <a:defRPr sz="938" b="1"/>
            </a:lvl1pPr>
            <a:lvl2pPr>
              <a:defRPr sz="700" b="1"/>
            </a:lvl2pPr>
            <a:lvl3pPr>
              <a:defRPr sz="600" b="1"/>
            </a:lvl3pPr>
            <a:lvl4pPr>
              <a:defRPr sz="550" b="1"/>
            </a:lvl4pPr>
            <a:lvl5pPr>
              <a:defRPr sz="55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22">
            <a:extLst>
              <a:ext uri="{FF2B5EF4-FFF2-40B4-BE49-F238E27FC236}">
                <a16:creationId xmlns:a16="http://schemas.microsoft.com/office/drawing/2014/main" id="{55CE330B-87B2-E709-8431-E977F2430003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4614111" y="1308538"/>
            <a:ext cx="1528338" cy="12632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5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A9BB-4EB7-026F-4816-EB928B5D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37823"/>
            <a:ext cx="7777163" cy="7200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5F750-4EF6-B33F-4FD2-2D9576B1F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28C6-0B9B-0025-A8AE-3EE85EAAD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73C4683-1814-6BFA-2362-08272BB995A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88143" y="1798965"/>
            <a:ext cx="6899400" cy="2906713"/>
          </a:xfrm>
        </p:spPr>
        <p:txBody>
          <a:bodyPr/>
          <a:lstStyle/>
          <a:p>
            <a:endParaRPr lang="en-UZ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4791E-5C2D-05F7-7815-AE0E39BA9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269" y="1406525"/>
            <a:ext cx="6899275" cy="291600"/>
          </a:xfrm>
        </p:spPr>
        <p:txBody>
          <a:bodyPr anchor="b"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696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01C7-D54C-B4CE-4985-D871336E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2109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D2E36-BADF-8412-F354-96F2041DC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D5FD-C837-C92F-8E5D-69F199301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58900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1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ype">
  <p:cSld name="Basic Typ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73063" y="1330325"/>
            <a:ext cx="6256200" cy="3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None/>
              <a:defRPr/>
            </a:lvl1pPr>
            <a:lvl2pPr marL="91440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marL="1371600" lvl="2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marL="182880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marL="228600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marL="274320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marL="3200400" lvl="6" indent="-304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marL="3657600" lvl="7" indent="-304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marL="4114800" lvl="8" indent="-304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1">
  <p:cSld name="Content Option 3 - Titles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with Sidebar">
  <p:cSld name="Content Option 3 - with Sideba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0" y="932550"/>
            <a:ext cx="2253600" cy="386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sz="900" b="0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No Footer">
  <p:cSld name="Content Option 3 - Titles Only No Foot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>
  <p:cSld name="CUSTOM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8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66" name="Google Shape;66;p18"/>
            <p:cNvSpPr/>
            <p:nvPr/>
          </p:nvSpPr>
          <p:spPr>
            <a:xfrm>
              <a:off x="6909501" y="783425"/>
              <a:ext cx="3199425" cy="1450400"/>
            </a:xfrm>
            <a:custGeom>
              <a:avLst/>
              <a:gdLst/>
              <a:ahLst/>
              <a:cxnLst/>
              <a:rect l="l" t="t" r="r" b="b"/>
              <a:pathLst>
                <a:path w="127977" h="58016" extrusionOk="0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8"/>
            <p:cNvSpPr/>
            <p:nvPr/>
          </p:nvSpPr>
          <p:spPr>
            <a:xfrm>
              <a:off x="8696051" y="1280700"/>
              <a:ext cx="2619625" cy="3541300"/>
            </a:xfrm>
            <a:custGeom>
              <a:avLst/>
              <a:gdLst/>
              <a:ahLst/>
              <a:cxnLst/>
              <a:rect l="l" t="t" r="r" b="b"/>
              <a:pathLst>
                <a:path w="104785" h="141652" extrusionOk="0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8"/>
            <p:cNvSpPr/>
            <p:nvPr/>
          </p:nvSpPr>
          <p:spPr>
            <a:xfrm>
              <a:off x="6856226" y="3899425"/>
              <a:ext cx="1948575" cy="922575"/>
            </a:xfrm>
            <a:custGeom>
              <a:avLst/>
              <a:gdLst/>
              <a:ahLst/>
              <a:cxnLst/>
              <a:rect l="l" t="t" r="r" b="b"/>
              <a:pathLst>
                <a:path w="77943" h="36903" extrusionOk="0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8"/>
            <p:cNvSpPr/>
            <p:nvPr/>
          </p:nvSpPr>
          <p:spPr>
            <a:xfrm>
              <a:off x="6294751" y="1984075"/>
              <a:ext cx="2549350" cy="2549325"/>
            </a:xfrm>
            <a:custGeom>
              <a:avLst/>
              <a:gdLst/>
              <a:ahLst/>
              <a:cxnLst/>
              <a:rect l="l" t="t" r="r" b="b"/>
              <a:pathLst>
                <a:path w="101974" h="101973" extrusionOk="0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18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71" name="Google Shape;71;p18"/>
            <p:cNvSpPr/>
            <p:nvPr/>
          </p:nvSpPr>
          <p:spPr>
            <a:xfrm>
              <a:off x="990623" y="4603434"/>
              <a:ext cx="646021" cy="210542"/>
            </a:xfrm>
            <a:custGeom>
              <a:avLst/>
              <a:gdLst/>
              <a:ahLst/>
              <a:cxnLst/>
              <a:rect l="l" t="t" r="r" b="b"/>
              <a:pathLst>
                <a:path w="97660" h="31828" extrusionOk="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1683736" y="4617610"/>
              <a:ext cx="130752" cy="149188"/>
            </a:xfrm>
            <a:custGeom>
              <a:avLst/>
              <a:gdLst/>
              <a:ahLst/>
              <a:cxnLst/>
              <a:rect l="l" t="t" r="r" b="b"/>
              <a:pathLst>
                <a:path w="19766" h="22553" extrusionOk="0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8"/>
            <p:cNvSpPr/>
            <p:nvPr/>
          </p:nvSpPr>
          <p:spPr>
            <a:xfrm>
              <a:off x="1830708" y="4620765"/>
              <a:ext cx="18363" cy="142798"/>
            </a:xfrm>
            <a:custGeom>
              <a:avLst/>
              <a:gdLst/>
              <a:ahLst/>
              <a:cxnLst/>
              <a:rect l="l" t="t" r="r" b="b"/>
              <a:pathLst>
                <a:path w="2776" h="21587" extrusionOk="0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8"/>
            <p:cNvSpPr/>
            <p:nvPr/>
          </p:nvSpPr>
          <p:spPr>
            <a:xfrm>
              <a:off x="1864815" y="4662664"/>
              <a:ext cx="100588" cy="104054"/>
            </a:xfrm>
            <a:custGeom>
              <a:avLst/>
              <a:gdLst/>
              <a:ahLst/>
              <a:cxnLst/>
              <a:rect l="l" t="t" r="r" b="b"/>
              <a:pathLst>
                <a:path w="15206" h="15730" extrusionOk="0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8"/>
            <p:cNvSpPr/>
            <p:nvPr/>
          </p:nvSpPr>
          <p:spPr>
            <a:xfrm>
              <a:off x="1980201" y="4665893"/>
              <a:ext cx="86650" cy="100826"/>
            </a:xfrm>
            <a:custGeom>
              <a:avLst/>
              <a:gdLst/>
              <a:ahLst/>
              <a:cxnLst/>
              <a:rect l="l" t="t" r="r" b="b"/>
              <a:pathLst>
                <a:path w="13099" h="15242" extrusionOk="0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8"/>
            <p:cNvSpPr/>
            <p:nvPr/>
          </p:nvSpPr>
          <p:spPr>
            <a:xfrm>
              <a:off x="2082515" y="4620765"/>
              <a:ext cx="98226" cy="146033"/>
            </a:xfrm>
            <a:custGeom>
              <a:avLst/>
              <a:gdLst/>
              <a:ahLst/>
              <a:cxnLst/>
              <a:rect l="l" t="t" r="r" b="b"/>
              <a:pathLst>
                <a:path w="14849" h="22076" extrusionOk="0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03961"/>
            <a:ext cx="4800600" cy="239268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4905" y="3886201"/>
            <a:ext cx="4800600" cy="521970"/>
          </a:xfrm>
        </p:spPr>
        <p:txBody>
          <a:bodyPr anchor="ctr"/>
          <a:lstStyle>
            <a:lvl1pPr marL="0" indent="0" algn="l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B9B453-B113-191E-39AE-5F46524E587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811533"/>
            <a:ext cx="1043940" cy="350396"/>
          </a:xfrm>
        </p:spPr>
        <p:txBody>
          <a:bodyPr anchor="ctr"/>
          <a:lstStyle>
            <a:lvl1pPr marL="90486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13199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10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5961" y="1277497"/>
            <a:ext cx="6256500" cy="30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None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–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»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8382000" y="4936551"/>
            <a:ext cx="400500" cy="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‹N°›</a:t>
            </a:fld>
            <a:endParaRPr sz="700" b="0" i="0" u="none" strike="noStrike" cap="non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364675" y="4936623"/>
            <a:ext cx="8153100" cy="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The Products logos contained in this icon library may be used freely and without permission to accurately reference Google's technology and tools, for instance in books or architecture diagrams.</a:t>
            </a:r>
            <a:endParaRPr sz="7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A7B8A4-ABCC-D9A5-163D-95AADEB96E20}"/>
              </a:ext>
            </a:extLst>
          </p:cNvPr>
          <p:cNvSpPr/>
          <p:nvPr userDrawn="1"/>
        </p:nvSpPr>
        <p:spPr>
          <a:xfrm>
            <a:off x="8686800" y="0"/>
            <a:ext cx="457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263" y="437823"/>
            <a:ext cx="7777163" cy="72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63" y="1493299"/>
            <a:ext cx="7777163" cy="3212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372349" y="1508522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799" y="4767264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7" b="1">
                <a:solidFill>
                  <a:schemeClr val="bg1"/>
                </a:solidFill>
              </a:defRPr>
            </a:lvl1pPr>
          </a:lstStyle>
          <a:p>
            <a:fld id="{CF6F24BE-8BEB-403A-BDCC-38E201D0662D}" type="slidenum">
              <a:rPr lang="en-ID" smtClean="0"/>
              <a:pPr/>
              <a:t>‹N°›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38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704" r:id="rId19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99" userDrawn="1">
          <p15:clr>
            <a:srgbClr val="F26B43"/>
          </p15:clr>
        </p15:guide>
        <p15:guide id="2" orient="horz" pos="2430" userDrawn="1">
          <p15:clr>
            <a:srgbClr val="F26B43"/>
          </p15:clr>
        </p15:guide>
        <p15:guide id="3" pos="7773" userDrawn="1">
          <p15:clr>
            <a:srgbClr val="F26B43"/>
          </p15:clr>
        </p15:guide>
        <p15:guide id="4" pos="4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65961" y="1277497"/>
            <a:ext cx="6256500" cy="30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None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–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»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/>
          <p:nvPr/>
        </p:nvSpPr>
        <p:spPr>
          <a:xfrm>
            <a:off x="8382000" y="4936551"/>
            <a:ext cx="400500" cy="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‹N°›</a:t>
            </a:fld>
            <a:endParaRPr sz="700" b="0" i="0" u="none" strike="noStrike" cap="non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/>
          <p:nvPr/>
        </p:nvSpPr>
        <p:spPr>
          <a:xfrm>
            <a:off x="364675" y="4936623"/>
            <a:ext cx="8153100" cy="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The Products logos contained in this icon library may be used freely and without permission to accurately reference Google's technology and tools, for instance in books or architecture diagrams.</a:t>
            </a:r>
            <a:endParaRPr sz="7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660" r:id="rId2"/>
    <p:sldLayoutId id="2147483661" r:id="rId3"/>
    <p:sldLayoutId id="2147483662" r:id="rId4"/>
    <p:sldLayoutId id="2147483663" r:id="rId5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2981"/>
            <a:ext cx="8229600" cy="3627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00601"/>
            <a:ext cx="222885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75585" y="4800601"/>
            <a:ext cx="359283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5620" y="4800601"/>
            <a:ext cx="182118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5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863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5824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43012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01789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3024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720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8" pos="2034" userDrawn="1">
          <p15:clr>
            <a:srgbClr val="F26B43"/>
          </p15:clr>
        </p15:guide>
        <p15:guide id="9" pos="37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2981"/>
            <a:ext cx="8229600" cy="3627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00601"/>
            <a:ext cx="222885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75585" y="4800601"/>
            <a:ext cx="359283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5620" y="4800601"/>
            <a:ext cx="182118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5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863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5824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43012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01789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3024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720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8" pos="2034" userDrawn="1">
          <p15:clr>
            <a:srgbClr val="F26B43"/>
          </p15:clr>
        </p15:guide>
        <p15:guide id="9" pos="37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2981"/>
            <a:ext cx="8229600" cy="3627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00601"/>
            <a:ext cx="222885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75585" y="4800601"/>
            <a:ext cx="359283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5620" y="4800601"/>
            <a:ext cx="182118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5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863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5824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43012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01789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3024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720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8" pos="2034" userDrawn="1">
          <p15:clr>
            <a:srgbClr val="F26B43"/>
          </p15:clr>
        </p15:guide>
        <p15:guide id="9" pos="37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2981"/>
            <a:ext cx="8229600" cy="3627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00601"/>
            <a:ext cx="222885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75585" y="4800601"/>
            <a:ext cx="359283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5620" y="4800601"/>
            <a:ext cx="182118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5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863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5824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43012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01789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3024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720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8" pos="2034" userDrawn="1">
          <p15:clr>
            <a:srgbClr val="F26B43"/>
          </p15:clr>
        </p15:guide>
        <p15:guide id="9" pos="37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2981"/>
            <a:ext cx="8229600" cy="3627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00601"/>
            <a:ext cx="222885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75585" y="4800601"/>
            <a:ext cx="359283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5620" y="4800601"/>
            <a:ext cx="182118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5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863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5824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43012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01789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3024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720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8" pos="2034" userDrawn="1">
          <p15:clr>
            <a:srgbClr val="F26B43"/>
          </p15:clr>
        </p15:guide>
        <p15:guide id="9" pos="37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2981"/>
            <a:ext cx="8229600" cy="3627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00601"/>
            <a:ext cx="222885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75585" y="4800601"/>
            <a:ext cx="359283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5620" y="4800601"/>
            <a:ext cx="182118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5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863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5824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43012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01789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3024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720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8" pos="2034" userDrawn="1">
          <p15:clr>
            <a:srgbClr val="F26B43"/>
          </p15:clr>
        </p15:guide>
        <p15:guide id="9" pos="37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2981"/>
            <a:ext cx="8229600" cy="3627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00601"/>
            <a:ext cx="222885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05B87-0B1C-464B-928F-AA5E9D282D7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75585" y="4800601"/>
            <a:ext cx="359283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5620" y="4800601"/>
            <a:ext cx="1821180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D4B2D-25FF-0B46-98A4-87FBB723E4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5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8635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5824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43012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01789" indent="-285744" algn="l" defTabSz="914354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3024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720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8" pos="2034" userDrawn="1">
          <p15:clr>
            <a:srgbClr val="F26B43"/>
          </p15:clr>
        </p15:guide>
        <p15:guide id="9" pos="37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hyperlink" Target="https://cloud.google.com/products/ai" TargetMode="External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hyperlink" Target="https://cloud.google.com/compute" TargetMode="External"/><Relationship Id="rId21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3.png"/><Relationship Id="rId32" Type="http://schemas.openxmlformats.org/officeDocument/2006/relationships/image" Target="../media/image60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31" Type="http://schemas.openxmlformats.org/officeDocument/2006/relationships/image" Target="../media/image59.png"/><Relationship Id="rId4" Type="http://schemas.openxmlformats.org/officeDocument/2006/relationships/hyperlink" Target="https://cloud.google.com/solutions/smart-analytics" TargetMode="External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hyperlink" Target="https://cloud.google.com/serverl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hyperlink" Target="https://cloud.google.com/blog/topics/developers-practitioners/introduction-google-clouds-operations-suite/" TargetMode="External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hyperlink" Target="https://cloud.google.com/products/networking" TargetMode="External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hyperlink" Target="https://cloud.google.com/docs/ci-cd/products" TargetMode="Externa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hyperlink" Target="https://cloud.google.com/service-integration" TargetMode="Externa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1.png"/><Relationship Id="rId3" Type="http://schemas.openxmlformats.org/officeDocument/2006/relationships/hyperlink" Target="https://cloud.google.com/products/databases" TargetMode="External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41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s://cloud.google.com/products/storage" TargetMode="External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0.png"/><Relationship Id="rId3" Type="http://schemas.openxmlformats.org/officeDocument/2006/relationships/hyperlink" Target="https://cloud.google.com/security" TargetMode="External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1.png"/><Relationship Id="rId4" Type="http://schemas.openxmlformats.org/officeDocument/2006/relationships/hyperlink" Target="https://cloud.google.com/products/cloud-migration" TargetMode="External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slideLayout" Target="../slideLayouts/slideLayout11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21.xml"/><Relationship Id="rId9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10" Type="http://schemas.openxmlformats.org/officeDocument/2006/relationships/slideLayout" Target="../slideLayouts/slideLayout15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7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6480" cy="5143499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9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2493" cy="51435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4E124-D334-7962-D080-4695418A9ECC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66823" y="829525"/>
            <a:ext cx="3764306" cy="24031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4100">
                <a:latin typeface="+mj-lt"/>
                <a:ea typeface="+mj-ea"/>
                <a:cs typeface="+mj-cs"/>
              </a:rPr>
              <a:t>Technical Interview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0F976-02A3-7F7A-1643-1F2BBA987641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70593" y="3654691"/>
            <a:ext cx="3760273" cy="906106"/>
          </a:xfr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100" dirty="0"/>
              <a:t>December 2, 2024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5992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 4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54A6E74A-FF6F-9225-9F67-91923259B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1" y="2077316"/>
            <a:ext cx="4577338" cy="240310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3410190"/>
            <a:ext cx="3764306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351D085-FE43-5E5C-5FBD-DD75E9801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856" y="737869"/>
            <a:ext cx="3734321" cy="800212"/>
          </a:xfrm>
          <a:prstGeom prst="rect">
            <a:avLst/>
          </a:prstGeom>
        </p:spPr>
      </p:pic>
      <p:pic>
        <p:nvPicPr>
          <p:cNvPr id="1026" name="Picture 2" descr="Meilleurtaux">
            <a:extLst>
              <a:ext uri="{FF2B5EF4-FFF2-40B4-BE49-F238E27FC236}">
                <a16:creationId xmlns:a16="http://schemas.microsoft.com/office/drawing/2014/main" id="{4B677F6A-9482-CAE3-605E-49BBE819F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7" r="16220" b="-14557"/>
          <a:stretch/>
        </p:blipFill>
        <p:spPr bwMode="auto">
          <a:xfrm>
            <a:off x="4996644" y="524127"/>
            <a:ext cx="730038" cy="11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29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7617245" y="3215438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2"/>
          <p:cNvSpPr txBox="1"/>
          <p:nvPr/>
        </p:nvSpPr>
        <p:spPr>
          <a:xfrm>
            <a:off x="3760775" y="675563"/>
            <a:ext cx="16224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AI and Machine Learning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22"/>
          <p:cNvSpPr txBox="1"/>
          <p:nvPr/>
        </p:nvSpPr>
        <p:spPr>
          <a:xfrm>
            <a:off x="5053159" y="2461695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Vision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475850" y="3323179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Speech-to-Text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2277543" y="2461695"/>
            <a:ext cx="1044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Natural Language API</a:t>
            </a:r>
            <a:endParaRPr sz="700" b="1" i="0" u="none" strike="noStrike" cap="none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4198101" y="2461695"/>
            <a:ext cx="876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Translat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ion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2345793" y="3323179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Video Intelligence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1371766" y="1549288"/>
            <a:ext cx="908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3218400" y="2491827"/>
            <a:ext cx="9399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TPU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5053159" y="1549288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Video Intelligence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2371893" y="1549288"/>
            <a:ext cx="856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Natural Language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4182351" y="1549288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Translation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5934599" y="1549288"/>
            <a:ext cx="908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Vision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1356016" y="4164622"/>
            <a:ext cx="9399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Recommendations AI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3234145" y="1549288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Tables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1371766" y="2461695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Talent Solution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75850" y="2461695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Inference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4294967295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7393800" y="3288625"/>
            <a:ext cx="13788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Google Cloud products and services not represented here with a unique icon should use this generic icon.</a:t>
            </a:r>
            <a:endParaRPr sz="12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960699" y="2461695"/>
            <a:ext cx="856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 Labeling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5124662" y="4132970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Dialogflow Enterprise Edition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387516" y="3323179"/>
            <a:ext cx="876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Text-to-Speech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766" y="1046991"/>
            <a:ext cx="530400" cy="4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703" y="1971847"/>
            <a:ext cx="501480" cy="53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5498" y="3657593"/>
            <a:ext cx="501475" cy="5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0766" y="1997109"/>
            <a:ext cx="530400" cy="47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1166" y="3761635"/>
            <a:ext cx="469600" cy="42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1376" y="1997132"/>
            <a:ext cx="530350" cy="47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19935" y="1968645"/>
            <a:ext cx="536820" cy="53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34793" y="2874821"/>
            <a:ext cx="530400" cy="47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26685" y="1937505"/>
            <a:ext cx="599100" cy="5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4793" y="1971855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60766" y="2877786"/>
            <a:ext cx="530400" cy="4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4850" y="2877786"/>
            <a:ext cx="530400" cy="4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5250" y="2002255"/>
            <a:ext cx="469600" cy="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83050" y="2847375"/>
            <a:ext cx="469600" cy="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4873" y="1021628"/>
            <a:ext cx="530353" cy="53035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475850" y="1549288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Vertex AI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73625" y="986174"/>
            <a:ext cx="591575" cy="5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23145" y="1016762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371351" y="1016762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261035" y="1016762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453545" y="2877775"/>
            <a:ext cx="469600" cy="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3234145" y="3323179"/>
            <a:ext cx="9084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Document AI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276051" y="2817500"/>
            <a:ext cx="530400" cy="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5053151" y="3293304"/>
            <a:ext cx="9762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Visual Inspection AI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130266" y="1016786"/>
            <a:ext cx="530353" cy="5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79312" y="3721284"/>
            <a:ext cx="501475" cy="5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475850" y="4164622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Retail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584410" y="3803271"/>
            <a:ext cx="379666" cy="3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2304293" y="4164622"/>
            <a:ext cx="9399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AI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422539" y="3723088"/>
            <a:ext cx="501475" cy="5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234145" y="4234679"/>
            <a:ext cx="9084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Contact Center AI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992462" y="4132970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Agent Assist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144705" y="3677692"/>
            <a:ext cx="501475" cy="5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4194687" y="4234679"/>
            <a:ext cx="9084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Contact Center AI Platform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385801" y="3698142"/>
            <a:ext cx="501500" cy="5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366563" y="2873000"/>
            <a:ext cx="488075" cy="48712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4122501" y="3323179"/>
            <a:ext cx="9762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Document AI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Warehouse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5492424" y="607300"/>
            <a:ext cx="3589800" cy="12459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290400" y="602100"/>
            <a:ext cx="5056500" cy="12459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290400" y="2368300"/>
            <a:ext cx="8396400" cy="2205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4086513" y="5024388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6108373" y="5024388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3079840" y="5024388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294967295"/>
          </p:nvPr>
        </p:nvSpPr>
        <p:spPr>
          <a:xfrm>
            <a:off x="162150" y="0"/>
            <a:ext cx="18483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2640550" y="499000"/>
            <a:ext cx="8298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i="0" u="sng" strike="noStrike" cap="non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Compute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170160" y="1431853"/>
            <a:ext cx="9720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515382" y="1431853"/>
            <a:ext cx="8409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3234271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GPUs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3753200" y="2264975"/>
            <a:ext cx="12483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Analytics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5809072" y="312189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4020472" y="3121893"/>
            <a:ext cx="869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86535" y="4028791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706072" y="3121893"/>
            <a:ext cx="9249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Life Sciences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4894747" y="3121893"/>
            <a:ext cx="9249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Datapr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ep by Trifacta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3177949" y="312189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 Catalog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1366825" y="3121893"/>
            <a:ext cx="829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Composer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2137180" y="3121893"/>
            <a:ext cx="11691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 Fusion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4526170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Container-</a:t>
            </a:r>
            <a:b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Optimized OS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6337576" y="1431853"/>
            <a:ext cx="5718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Run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1036091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Google Kubernetes</a:t>
            </a: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Engine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6877940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486535" y="312189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69" y="985049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3133" y="985066"/>
            <a:ext cx="530400" cy="4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0941" y="958348"/>
            <a:ext cx="427300" cy="48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9325" y="992488"/>
            <a:ext cx="394775" cy="41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8302" y="985062"/>
            <a:ext cx="427275" cy="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4146" y="1001312"/>
            <a:ext cx="394775" cy="3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1398" y="2684634"/>
            <a:ext cx="427275" cy="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83722" y="2665338"/>
            <a:ext cx="342900" cy="46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35884" y="2713534"/>
            <a:ext cx="369475" cy="3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64597" y="2711235"/>
            <a:ext cx="342900" cy="3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2812" y="2706449"/>
            <a:ext cx="427275" cy="38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7648" y="3586432"/>
            <a:ext cx="394775" cy="42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45010" y="2726363"/>
            <a:ext cx="369475" cy="34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625812" y="2686475"/>
            <a:ext cx="311825" cy="42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524343" y="2700884"/>
            <a:ext cx="394775" cy="3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73550" y="985062"/>
            <a:ext cx="427275" cy="4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1333225" y="4028791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Datastream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113726" y="971649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3868280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Distributed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477692" y="3554494"/>
            <a:ext cx="488077" cy="4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2272180" y="4028791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Healthcare API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3340549" y="4028791"/>
            <a:ext cx="5718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Looker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867094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VMware</a:t>
            </a: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Engine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099822" y="4028791"/>
            <a:ext cx="7107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Google </a:t>
            </a:r>
            <a:b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 Studio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53125" y="3569943"/>
            <a:ext cx="4571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382412" y="3554506"/>
            <a:ext cx="488075" cy="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257784" y="3615245"/>
            <a:ext cx="394775" cy="36659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/>
        </p:nvSpPr>
        <p:spPr>
          <a:xfrm>
            <a:off x="2605073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Bare Metal Solution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809535" y="954662"/>
            <a:ext cx="488076" cy="48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088544" y="971649"/>
            <a:ext cx="454100" cy="4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21159" y="3554506"/>
            <a:ext cx="488076" cy="4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4916697" y="4028791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plex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5813697" y="4028793"/>
            <a:ext cx="9249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Analytics Hub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027947" y="3569706"/>
            <a:ext cx="454100" cy="457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6716657" y="504193"/>
            <a:ext cx="8298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0"/>
              </a:rPr>
              <a:t>Serverless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7576049" y="1431853"/>
            <a:ext cx="9378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Endpoints</a:t>
            </a:r>
            <a:endParaRPr sz="700" b="1" i="0" u="none" strike="noStrike" cap="none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20398" y="1068139"/>
            <a:ext cx="427300" cy="26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8548850" y="98504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8264824" y="1431853"/>
            <a:ext cx="9378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API Gateway</a:t>
            </a:r>
            <a:endParaRPr sz="700" b="1" i="0" u="none" strike="noStrike" cap="none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/>
        </p:nvSpPr>
        <p:spPr>
          <a:xfrm>
            <a:off x="274175" y="771200"/>
            <a:ext cx="8396400" cy="246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3687325" y="689350"/>
            <a:ext cx="12876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Operations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4124885" y="1554475"/>
            <a:ext cx="9279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3202074" y="1556850"/>
            <a:ext cx="9279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2432569" y="2395800"/>
            <a:ext cx="7323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Trace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2274274" y="1516672"/>
            <a:ext cx="9279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Deployment Manager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504003" y="2438812"/>
            <a:ext cx="8658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Error Reporting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5068135" y="1519900"/>
            <a:ext cx="8658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Shell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1426724" y="1520613"/>
            <a:ext cx="8658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Billing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468374" y="1491953"/>
            <a:ext cx="927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PIs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1346928" y="2438812"/>
            <a:ext cx="9123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Profiler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4294967295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902" y="1135178"/>
            <a:ext cx="459550" cy="31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249" y="1110009"/>
            <a:ext cx="369475" cy="36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05" y="2019666"/>
            <a:ext cx="408550" cy="4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7027" y="1992895"/>
            <a:ext cx="467851" cy="46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559" y="1060830"/>
            <a:ext cx="459531" cy="46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6460" y="1104657"/>
            <a:ext cx="408561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2277" y="2018199"/>
            <a:ext cx="342900" cy="41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8349" y="1029107"/>
            <a:ext cx="531300" cy="5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88361" y="1086575"/>
            <a:ext cx="459550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02750" y="1992900"/>
            <a:ext cx="467850" cy="4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/>
        </p:nvSpPr>
        <p:spPr>
          <a:xfrm>
            <a:off x="3235500" y="2417800"/>
            <a:ext cx="7944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Backup and DR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>
            <a:off x="274175" y="771200"/>
            <a:ext cx="8396400" cy="2941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5584498" y="1090563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4757968" y="3975613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4294967295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4087575" y="656900"/>
            <a:ext cx="8628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i="0" u="sng" strike="noStrike" cap="non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Networking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6872550" y="2398251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Virtual Private Cloud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943450" y="1522750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Load Balancing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1375975" y="1563650"/>
            <a:ext cx="8628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CDN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029251" y="1563650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Interconnect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2258450" y="1563650"/>
            <a:ext cx="942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7807775" y="1528375"/>
            <a:ext cx="8628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Network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3179175" y="1528375"/>
            <a:ext cx="9420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External IP Addresses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4136650" y="1507975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Firewall Rules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457200" y="2398251"/>
            <a:ext cx="8991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Routes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2290375" y="2398251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VPN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1375981" y="2398251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Router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3188777" y="2366254"/>
            <a:ext cx="9420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Interconnect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457200" y="1563650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Armor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029250" y="2398251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Standard Network Tier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4129050" y="2398251"/>
            <a:ext cx="8991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Premium Network Tier</a:t>
            </a:r>
            <a:endParaRPr sz="700" b="1" dirty="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6889575" y="1548075"/>
            <a:ext cx="8628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NAT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5929450" y="2398251"/>
            <a:ext cx="9420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Traffic Director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453" y="1925549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791" y="1089336"/>
            <a:ext cx="424550" cy="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3125" y="1089336"/>
            <a:ext cx="424550" cy="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6313" y="1115399"/>
            <a:ext cx="372425" cy="3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6200" y="1132540"/>
            <a:ext cx="342900" cy="33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3850" y="193801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44250" y="1119028"/>
            <a:ext cx="421225" cy="36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55975" y="1127780"/>
            <a:ext cx="342900" cy="34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83400" y="1117904"/>
            <a:ext cx="394800" cy="36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483" y="1942913"/>
            <a:ext cx="342908" cy="33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50326" y="1919561"/>
            <a:ext cx="342900" cy="379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65138" y="1964157"/>
            <a:ext cx="394800" cy="29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7563" y="1070750"/>
            <a:ext cx="384750" cy="46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08100" y="1986093"/>
            <a:ext cx="493500" cy="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65338" y="1984368"/>
            <a:ext cx="493512" cy="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128437" y="1130161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80726" y="1896717"/>
            <a:ext cx="424561" cy="42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927150" y="1862729"/>
            <a:ext cx="493500" cy="4934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7751780" y="2398251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Network Intelligence 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33725" y="2808546"/>
            <a:ext cx="372425" cy="3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/>
        </p:nvSpPr>
        <p:spPr>
          <a:xfrm>
            <a:off x="457200" y="3145328"/>
            <a:ext cx="8991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4602250" y="765300"/>
            <a:ext cx="4254000" cy="246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369450" y="765300"/>
            <a:ext cx="3825300" cy="246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1726650" y="669050"/>
            <a:ext cx="11109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CI/CD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4294967295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483188" y="2417213"/>
            <a:ext cx="871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Container Registry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450050" y="1583836"/>
            <a:ext cx="9378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1291650" y="1557886"/>
            <a:ext cx="9378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Code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4714343" y="1467517"/>
            <a:ext cx="9378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Scheduler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5629542" y="1467517"/>
            <a:ext cx="8880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Tasks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2299084" y="1593336"/>
            <a:ext cx="9378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Firebase Test Lab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5878900" y="669050"/>
            <a:ext cx="18711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Integration Services</a:t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6498536" y="1479664"/>
            <a:ext cx="9378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Apigee API Management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2937" y="1118015"/>
            <a:ext cx="412675" cy="4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560" y="1977563"/>
            <a:ext cx="437650" cy="39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405" y="1049023"/>
            <a:ext cx="437650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1030" y="1131861"/>
            <a:ext cx="530400" cy="3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0925" y="1018900"/>
            <a:ext cx="493225" cy="52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9421" y="1018900"/>
            <a:ext cx="493222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66523" y="1049023"/>
            <a:ext cx="412675" cy="4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5710" y="1917317"/>
            <a:ext cx="493225" cy="4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6"/>
          <p:cNvSpPr txBox="1"/>
          <p:nvPr/>
        </p:nvSpPr>
        <p:spPr>
          <a:xfrm>
            <a:off x="1357623" y="2398348"/>
            <a:ext cx="871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Artifact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Registry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16153" y="1049023"/>
            <a:ext cx="454100" cy="4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 txBox="1"/>
          <p:nvPr/>
        </p:nvSpPr>
        <p:spPr>
          <a:xfrm>
            <a:off x="7503574" y="1493467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Workflows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21894" y="1910246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/>
        </p:nvSpPr>
        <p:spPr>
          <a:xfrm>
            <a:off x="4782025" y="2357925"/>
            <a:ext cx="7647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Application Integration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40485" y="1910246"/>
            <a:ext cx="454100" cy="45322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/>
          <p:nvPr/>
        </p:nvSpPr>
        <p:spPr>
          <a:xfrm>
            <a:off x="5685175" y="2357925"/>
            <a:ext cx="7647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Integration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Connectors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26863" y="1924488"/>
            <a:ext cx="454100" cy="45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6"/>
          <p:cNvSpPr txBox="1"/>
          <p:nvPr/>
        </p:nvSpPr>
        <p:spPr>
          <a:xfrm>
            <a:off x="6508968" y="2394992"/>
            <a:ext cx="9378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Eventarc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67403" y="1987481"/>
            <a:ext cx="408550" cy="4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6"/>
          <p:cNvSpPr txBox="1"/>
          <p:nvPr/>
        </p:nvSpPr>
        <p:spPr>
          <a:xfrm>
            <a:off x="2352512" y="2443397"/>
            <a:ext cx="793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Deploy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/>
          <p:nvPr/>
        </p:nvSpPr>
        <p:spPr>
          <a:xfrm>
            <a:off x="293250" y="2331750"/>
            <a:ext cx="8479500" cy="20841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3571551" y="2710325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4583900" y="2703350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2564878" y="2710325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7"/>
          <p:cNvSpPr/>
          <p:nvPr/>
        </p:nvSpPr>
        <p:spPr>
          <a:xfrm>
            <a:off x="1551900" y="2710325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293250" y="775225"/>
            <a:ext cx="8479500" cy="13335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7"/>
          <p:cNvSpPr txBox="1">
            <a:spLocks noGrp="1"/>
          </p:cNvSpPr>
          <p:nvPr>
            <p:ph type="subTitle" idx="4294967295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3815725" y="646925"/>
            <a:ext cx="12240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Internet of Things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457200" y="1502650"/>
            <a:ext cx="9189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IoT Core</a:t>
            </a:r>
            <a:endParaRPr dirty="0"/>
          </a:p>
        </p:txBody>
      </p:sp>
      <p:sp>
        <p:nvSpPr>
          <p:cNvPr id="357" name="Google Shape;357;p27"/>
          <p:cNvSpPr txBox="1"/>
          <p:nvPr/>
        </p:nvSpPr>
        <p:spPr>
          <a:xfrm>
            <a:off x="3735025" y="2241200"/>
            <a:ext cx="13854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900" b="1" i="0" u="sng" strike="noStrike" cap="non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Databases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3204600" y="3354628"/>
            <a:ext cx="918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Datastore</a:t>
            </a:r>
            <a:endParaRPr/>
          </a:p>
        </p:txBody>
      </p:sp>
      <p:sp>
        <p:nvSpPr>
          <p:cNvPr id="359" name="Google Shape;359;p27"/>
          <p:cNvSpPr txBox="1"/>
          <p:nvPr/>
        </p:nvSpPr>
        <p:spPr>
          <a:xfrm>
            <a:off x="457200" y="3353450"/>
            <a:ext cx="876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Bigtable</a:t>
            </a:r>
            <a:endParaRPr/>
          </a:p>
        </p:txBody>
      </p:sp>
      <p:sp>
        <p:nvSpPr>
          <p:cNvPr id="360" name="Google Shape;360;p27"/>
          <p:cNvSpPr txBox="1"/>
          <p:nvPr/>
        </p:nvSpPr>
        <p:spPr>
          <a:xfrm>
            <a:off x="2257425" y="3392150"/>
            <a:ext cx="9762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SQL</a:t>
            </a:r>
            <a:endParaRPr/>
          </a:p>
        </p:txBody>
      </p:sp>
      <p:sp>
        <p:nvSpPr>
          <p:cNvPr id="361" name="Google Shape;361;p27"/>
          <p:cNvSpPr txBox="1"/>
          <p:nvPr/>
        </p:nvSpPr>
        <p:spPr>
          <a:xfrm>
            <a:off x="1379938" y="3388475"/>
            <a:ext cx="8763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Spanner</a:t>
            </a:r>
            <a:endParaRPr sz="700" b="1" i="0" u="none" strike="noStrike" cap="non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5034650" y="3367625"/>
            <a:ext cx="918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Memorystore</a:t>
            </a:r>
            <a:endParaRPr/>
          </a:p>
        </p:txBody>
      </p:sp>
      <p:sp>
        <p:nvSpPr>
          <p:cNvPr id="363" name="Google Shape;363;p27"/>
          <p:cNvSpPr txBox="1"/>
          <p:nvPr/>
        </p:nvSpPr>
        <p:spPr>
          <a:xfrm>
            <a:off x="4157550" y="3356063"/>
            <a:ext cx="876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Firestore</a:t>
            </a:r>
            <a:endParaRPr sz="700" b="1" i="0" u="none" strike="noStrike" cap="non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4" name="Google Shape;3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25" y="1089526"/>
            <a:ext cx="415850" cy="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39" y="2889540"/>
            <a:ext cx="415850" cy="46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0175" y="2975464"/>
            <a:ext cx="436066" cy="28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6063" y="2911930"/>
            <a:ext cx="415850" cy="4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3773" y="2889542"/>
            <a:ext cx="339062" cy="4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2612" y="2908967"/>
            <a:ext cx="453731" cy="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10599" y="2889539"/>
            <a:ext cx="396571" cy="46063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/>
          <p:nvPr/>
        </p:nvSpPr>
        <p:spPr>
          <a:xfrm>
            <a:off x="5970265" y="3376910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8840" y="2906217"/>
            <a:ext cx="427275" cy="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83825" y="2833288"/>
            <a:ext cx="573125" cy="5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 txBox="1"/>
          <p:nvPr/>
        </p:nvSpPr>
        <p:spPr>
          <a:xfrm>
            <a:off x="7695723" y="3366977"/>
            <a:ext cx="9762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Database Migration Service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7"/>
          <p:cNvSpPr txBox="1"/>
          <p:nvPr/>
        </p:nvSpPr>
        <p:spPr>
          <a:xfrm>
            <a:off x="6846465" y="3392160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AlloyDB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68100" y="2892988"/>
            <a:ext cx="453750" cy="4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/>
          <p:nvPr/>
        </p:nvSpPr>
        <p:spPr>
          <a:xfrm>
            <a:off x="293250" y="775225"/>
            <a:ext cx="8396400" cy="1547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8"/>
          <p:cNvSpPr txBox="1">
            <a:spLocks noGrp="1"/>
          </p:cNvSpPr>
          <p:nvPr>
            <p:ph type="subTitle" idx="4294967295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4" name="Google Shape;384;p28"/>
          <p:cNvSpPr txBox="1"/>
          <p:nvPr/>
        </p:nvSpPr>
        <p:spPr>
          <a:xfrm>
            <a:off x="3879300" y="669075"/>
            <a:ext cx="13854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Storage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455204" y="1536800"/>
            <a:ext cx="881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Storage</a:t>
            </a:r>
            <a:endParaRPr/>
          </a:p>
        </p:txBody>
      </p:sp>
      <p:sp>
        <p:nvSpPr>
          <p:cNvPr id="386" name="Google Shape;386;p28"/>
          <p:cNvSpPr txBox="1"/>
          <p:nvPr/>
        </p:nvSpPr>
        <p:spPr>
          <a:xfrm>
            <a:off x="2257425" y="1544875"/>
            <a:ext cx="91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Persistent Disk</a:t>
            </a:r>
            <a:endParaRPr sz="700" b="1" i="0" u="none" strike="noStrike" cap="non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28"/>
          <p:cNvSpPr txBox="1"/>
          <p:nvPr/>
        </p:nvSpPr>
        <p:spPr>
          <a:xfrm>
            <a:off x="1376100" y="1548800"/>
            <a:ext cx="881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Filestore</a:t>
            </a:r>
            <a:endParaRPr sz="700" b="1" i="0" u="none" strike="noStrike" cap="non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8" name="Google Shape;3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876" y="1046637"/>
            <a:ext cx="34970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131" y="1050054"/>
            <a:ext cx="530400" cy="4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887" y="1092612"/>
            <a:ext cx="424738" cy="3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6583" y="1035302"/>
            <a:ext cx="424750" cy="4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 txBox="1"/>
          <p:nvPr/>
        </p:nvSpPr>
        <p:spPr>
          <a:xfrm>
            <a:off x="3165506" y="1528876"/>
            <a:ext cx="91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Data Transfer</a:t>
            </a:r>
            <a:endParaRPr sz="700" b="1" i="0" u="none" strike="noStrike" cap="non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28"/>
          <p:cNvSpPr/>
          <p:nvPr/>
        </p:nvSpPr>
        <p:spPr>
          <a:xfrm>
            <a:off x="293250" y="2653000"/>
            <a:ext cx="8396400" cy="1547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3812400" y="2652988"/>
            <a:ext cx="15192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Hybrid and Multicloud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5" name="Google Shape;395;p28"/>
          <p:cNvSpPr txBox="1"/>
          <p:nvPr/>
        </p:nvSpPr>
        <p:spPr>
          <a:xfrm>
            <a:off x="515050" y="3573381"/>
            <a:ext cx="8622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Traffic Director</a:t>
            </a:r>
            <a:endParaRPr sz="700" b="1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6" name="Google Shape;39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475" y="3084561"/>
            <a:ext cx="475347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8"/>
          <p:cNvSpPr txBox="1"/>
          <p:nvPr/>
        </p:nvSpPr>
        <p:spPr>
          <a:xfrm>
            <a:off x="1535353" y="3552981"/>
            <a:ext cx="7107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Anthos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8"/>
          <p:cNvSpPr txBox="1"/>
          <p:nvPr/>
        </p:nvSpPr>
        <p:spPr>
          <a:xfrm>
            <a:off x="2236954" y="3548631"/>
            <a:ext cx="8970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Anthos clusters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9" name="Google Shape;39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3089" y="3055756"/>
            <a:ext cx="488075" cy="48713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8"/>
          <p:cNvSpPr txBox="1"/>
          <p:nvPr/>
        </p:nvSpPr>
        <p:spPr>
          <a:xfrm>
            <a:off x="3189925" y="3538881"/>
            <a:ext cx="9447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Anthos Service Mesh</a:t>
            </a:r>
            <a:endParaRPr sz="700" b="1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66624" y="3160758"/>
            <a:ext cx="369475" cy="38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3025" y="3061650"/>
            <a:ext cx="475350" cy="4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/>
          <p:nvPr/>
        </p:nvSpPr>
        <p:spPr>
          <a:xfrm>
            <a:off x="293250" y="774350"/>
            <a:ext cx="8396400" cy="13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9"/>
          <p:cNvSpPr txBox="1">
            <a:spLocks noGrp="1"/>
          </p:cNvSpPr>
          <p:nvPr>
            <p:ph type="subTitle" idx="4294967295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3928211" y="685175"/>
            <a:ext cx="12876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i="0" u="sng" strike="noStrike" cap="non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Security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315550" y="1563575"/>
            <a:ext cx="8991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Identity &amp; Access </a:t>
            </a: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Management</a:t>
            </a:r>
            <a:endParaRPr/>
          </a:p>
        </p:txBody>
      </p:sp>
      <p:sp>
        <p:nvSpPr>
          <p:cNvPr id="412" name="Google Shape;412;p29"/>
          <p:cNvSpPr txBox="1"/>
          <p:nvPr/>
        </p:nvSpPr>
        <p:spPr>
          <a:xfrm>
            <a:off x="2969350" y="1560850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Security Scanner</a:t>
            </a:r>
            <a:endParaRPr/>
          </a:p>
        </p:txBody>
      </p:sp>
      <p:sp>
        <p:nvSpPr>
          <p:cNvPr id="413" name="Google Shape;413;p29"/>
          <p:cNvSpPr txBox="1"/>
          <p:nvPr/>
        </p:nvSpPr>
        <p:spPr>
          <a:xfrm>
            <a:off x="3868450" y="1562775"/>
            <a:ext cx="9606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Key</a:t>
            </a:r>
            <a:b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Management </a:t>
            </a:r>
            <a:endParaRPr sz="700" b="1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29"/>
          <p:cNvSpPr txBox="1"/>
          <p:nvPr/>
        </p:nvSpPr>
        <p:spPr>
          <a:xfrm>
            <a:off x="2156212" y="1565225"/>
            <a:ext cx="8622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Resource Manager</a:t>
            </a:r>
            <a:endParaRPr dirty="0"/>
          </a:p>
        </p:txBody>
      </p:sp>
      <p:sp>
        <p:nvSpPr>
          <p:cNvPr id="415" name="Google Shape;415;p29"/>
          <p:cNvSpPr txBox="1"/>
          <p:nvPr/>
        </p:nvSpPr>
        <p:spPr>
          <a:xfrm>
            <a:off x="4683825" y="1618850"/>
            <a:ext cx="8622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Security Command Center</a:t>
            </a:r>
            <a:endParaRPr sz="700" b="1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293250" y="2414925"/>
            <a:ext cx="3849900" cy="2157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9"/>
          <p:cNvSpPr txBox="1"/>
          <p:nvPr/>
        </p:nvSpPr>
        <p:spPr>
          <a:xfrm>
            <a:off x="1514761" y="2326300"/>
            <a:ext cx="1287600" cy="1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lang="en-US" sz="900" b="1" i="0" u="none" strike="noStrike" cap="non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900" b="1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Migration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457879" y="3188875"/>
            <a:ext cx="89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Transfer Appliance</a:t>
            </a:r>
            <a:endParaRPr/>
          </a:p>
        </p:txBody>
      </p:sp>
      <p:pic>
        <p:nvPicPr>
          <p:cNvPr id="419" name="Google Shape;4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13" y="1021207"/>
            <a:ext cx="389175" cy="4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724" y="1021173"/>
            <a:ext cx="389175" cy="46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4161" y="1016493"/>
            <a:ext cx="389178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0813" y="1028712"/>
            <a:ext cx="389175" cy="45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229" y="2815188"/>
            <a:ext cx="530400" cy="28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0576" y="1013006"/>
            <a:ext cx="496649" cy="4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7392" y="1061495"/>
            <a:ext cx="496651" cy="57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5378" y="949806"/>
            <a:ext cx="609775" cy="6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9"/>
          <p:cNvSpPr txBox="1"/>
          <p:nvPr/>
        </p:nvSpPr>
        <p:spPr>
          <a:xfrm>
            <a:off x="6230895" y="1470902"/>
            <a:ext cx="9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Data Loss </a:t>
            </a:r>
            <a:endParaRPr sz="700" b="1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Prevention API</a:t>
            </a:r>
            <a:endParaRPr sz="700" b="1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8" name="Google Shape;42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88675" y="2722746"/>
            <a:ext cx="475350" cy="468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9"/>
          <p:cNvSpPr txBox="1"/>
          <p:nvPr/>
        </p:nvSpPr>
        <p:spPr>
          <a:xfrm>
            <a:off x="1376804" y="3188875"/>
            <a:ext cx="89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Migrate for Compute Engine</a:t>
            </a:r>
            <a:endParaRPr dirty="0"/>
          </a:p>
        </p:txBody>
      </p:sp>
      <p:sp>
        <p:nvSpPr>
          <p:cNvPr id="430" name="Google Shape;430;p29"/>
          <p:cNvSpPr txBox="1"/>
          <p:nvPr/>
        </p:nvSpPr>
        <p:spPr>
          <a:xfrm>
            <a:off x="2402817" y="3146875"/>
            <a:ext cx="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Migrate to Containers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1" name="Google Shape;431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83675" y="2691872"/>
            <a:ext cx="530400" cy="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9"/>
          <p:cNvSpPr txBox="1"/>
          <p:nvPr/>
        </p:nvSpPr>
        <p:spPr>
          <a:xfrm>
            <a:off x="457879" y="4170250"/>
            <a:ext cx="89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Storage Transfer Service</a:t>
            </a:r>
            <a:endParaRPr/>
          </a:p>
        </p:txBody>
      </p:sp>
      <p:pic>
        <p:nvPicPr>
          <p:cNvPr id="433" name="Google Shape;433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2842" y="3767991"/>
            <a:ext cx="389175" cy="3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9"/>
          <p:cNvSpPr txBox="1"/>
          <p:nvPr/>
        </p:nvSpPr>
        <p:spPr>
          <a:xfrm>
            <a:off x="1376804" y="4170250"/>
            <a:ext cx="89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Data Transfer</a:t>
            </a:r>
            <a:endParaRPr/>
          </a:p>
        </p:txBody>
      </p:sp>
      <p:pic>
        <p:nvPicPr>
          <p:cNvPr id="435" name="Google Shape;435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88675" y="3724904"/>
            <a:ext cx="475350" cy="4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 txBox="1"/>
          <p:nvPr/>
        </p:nvSpPr>
        <p:spPr>
          <a:xfrm>
            <a:off x="2295748" y="4170250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BigQuery Data Transfer Service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" name="Google Shape;437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49675" y="3768004"/>
            <a:ext cx="389150" cy="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10100" y="2670509"/>
            <a:ext cx="573125" cy="5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9"/>
          <p:cNvSpPr txBox="1"/>
          <p:nvPr/>
        </p:nvSpPr>
        <p:spPr>
          <a:xfrm>
            <a:off x="3121998" y="3181655"/>
            <a:ext cx="9762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Database Migration Service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0" name="Google Shape;440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391100" y="1020375"/>
            <a:ext cx="423080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9"/>
          <p:cNvSpPr txBox="1"/>
          <p:nvPr/>
        </p:nvSpPr>
        <p:spPr>
          <a:xfrm>
            <a:off x="7102457" y="1455389"/>
            <a:ext cx="9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Managed Microsoft AD</a:t>
            </a:r>
            <a:endParaRPr sz="700" b="1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100175" y="1015354"/>
            <a:ext cx="475350" cy="4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9"/>
          <p:cNvSpPr txBox="1"/>
          <p:nvPr/>
        </p:nvSpPr>
        <p:spPr>
          <a:xfrm>
            <a:off x="7886564" y="1442132"/>
            <a:ext cx="9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Secret</a:t>
            </a:r>
            <a:endParaRPr sz="700" b="1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Manager</a:t>
            </a:r>
            <a:endParaRPr sz="700" b="1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1262700" y="1508585"/>
            <a:ext cx="8991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Identity</a:t>
            </a:r>
            <a:endParaRPr/>
          </a:p>
        </p:txBody>
      </p:sp>
      <p:pic>
        <p:nvPicPr>
          <p:cNvPr id="445" name="Google Shape;445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13428" y="1014556"/>
            <a:ext cx="389199" cy="48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/>
          <p:nvPr/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75787B"/>
                </a:solidFill>
                <a:latin typeface="Open Sans"/>
                <a:ea typeface="Open Sans"/>
                <a:cs typeface="Open Sans"/>
                <a:sym typeface="Open Sans"/>
              </a:rPr>
              <a:t>Open Source Icons</a:t>
            </a:r>
            <a:endParaRPr sz="1200" dirty="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30"/>
          <p:cNvSpPr txBox="1"/>
          <p:nvPr/>
        </p:nvSpPr>
        <p:spPr>
          <a:xfrm>
            <a:off x="348050" y="1401725"/>
            <a:ext cx="6891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Kubernetes</a:t>
            </a:r>
            <a:endParaRPr/>
          </a:p>
        </p:txBody>
      </p:sp>
      <p:sp>
        <p:nvSpPr>
          <p:cNvPr id="453" name="Google Shape;453;p30"/>
          <p:cNvSpPr txBox="1"/>
          <p:nvPr/>
        </p:nvSpPr>
        <p:spPr>
          <a:xfrm>
            <a:off x="336350" y="2397875"/>
            <a:ext cx="7125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/>
          </a:p>
        </p:txBody>
      </p:sp>
      <p:sp>
        <p:nvSpPr>
          <p:cNvPr id="454" name="Google Shape;454;p30"/>
          <p:cNvSpPr txBox="1"/>
          <p:nvPr/>
        </p:nvSpPr>
        <p:spPr>
          <a:xfrm>
            <a:off x="391225" y="3385088"/>
            <a:ext cx="5991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Forseti Security</a:t>
            </a:r>
            <a:endParaRPr/>
          </a:p>
        </p:txBody>
      </p:sp>
      <p:pic>
        <p:nvPicPr>
          <p:cNvPr id="455" name="Google Shape;455;p30" descr="Forseti_logo.png"/>
          <p:cNvPicPr preferRelativeResize="0"/>
          <p:nvPr/>
        </p:nvPicPr>
        <p:blipFill rotWithShape="1">
          <a:blip r:embed="rId3">
            <a:alphaModFix/>
          </a:blip>
          <a:srcRect l="-7142" t="-80" r="-7142" b="-80"/>
          <a:stretch/>
        </p:blipFill>
        <p:spPr>
          <a:xfrm>
            <a:off x="428987" y="2893054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0" descr="Kubernetes_Logo_Hrz_lockup_PO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036" y="948525"/>
            <a:ext cx="2262252" cy="3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475" y="2928551"/>
            <a:ext cx="1109400" cy="658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30"/>
          <p:cNvGrpSpPr/>
          <p:nvPr/>
        </p:nvGrpSpPr>
        <p:grpSpPr>
          <a:xfrm>
            <a:off x="5024100" y="3002863"/>
            <a:ext cx="849300" cy="382200"/>
            <a:chOff x="5024100" y="3133375"/>
            <a:chExt cx="849300" cy="382200"/>
          </a:xfrm>
        </p:grpSpPr>
        <p:sp>
          <p:nvSpPr>
            <p:cNvPr id="459" name="Google Shape;459;p30"/>
            <p:cNvSpPr/>
            <p:nvPr/>
          </p:nvSpPr>
          <p:spPr>
            <a:xfrm>
              <a:off x="5024100" y="3133375"/>
              <a:ext cx="849300" cy="3822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dist="635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20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Forseti Security</a:t>
              </a:r>
              <a:endParaRPr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60" name="Google Shape;460;p30" descr="Forseti_logo.png"/>
            <p:cNvPicPr preferRelativeResize="0"/>
            <p:nvPr/>
          </p:nvPicPr>
          <p:blipFill rotWithShape="1">
            <a:blip r:embed="rId3">
              <a:alphaModFix/>
            </a:blip>
            <a:srcRect l="-6973" r="-6973" b="10"/>
            <a:stretch/>
          </p:blipFill>
          <p:spPr>
            <a:xfrm>
              <a:off x="5089826" y="3219574"/>
              <a:ext cx="2322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0"/>
          <p:cNvSpPr/>
          <p:nvPr/>
        </p:nvSpPr>
        <p:spPr>
          <a:xfrm>
            <a:off x="6366175" y="1020125"/>
            <a:ext cx="939000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lang="en-US" sz="7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sz="7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0"/>
          <p:cNvSpPr/>
          <p:nvPr/>
        </p:nvSpPr>
        <p:spPr>
          <a:xfrm>
            <a:off x="5024100" y="1019525"/>
            <a:ext cx="939000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sz="7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0"/>
          <p:cNvSpPr/>
          <p:nvPr/>
        </p:nvSpPr>
        <p:spPr>
          <a:xfrm>
            <a:off x="5024100" y="2015675"/>
            <a:ext cx="978900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endParaRPr sz="7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4" name="Google Shape;464;p30"/>
          <p:cNvGrpSpPr/>
          <p:nvPr/>
        </p:nvGrpSpPr>
        <p:grpSpPr>
          <a:xfrm>
            <a:off x="7685450" y="1019525"/>
            <a:ext cx="995925" cy="431650"/>
            <a:chOff x="7685450" y="1019525"/>
            <a:chExt cx="995925" cy="431650"/>
          </a:xfrm>
        </p:grpSpPr>
        <p:sp>
          <p:nvSpPr>
            <p:cNvPr id="465" name="Google Shape;465;p30"/>
            <p:cNvSpPr/>
            <p:nvPr/>
          </p:nvSpPr>
          <p:spPr>
            <a:xfrm>
              <a:off x="7742375" y="1074375"/>
              <a:ext cx="939000" cy="3768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dist="635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685450" y="1019525"/>
              <a:ext cx="939000" cy="3822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5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lang="en-US" sz="70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Kubernetes</a:t>
              </a:r>
              <a:endParaRPr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7" name="Google Shape;467;p30"/>
          <p:cNvSpPr/>
          <p:nvPr/>
        </p:nvSpPr>
        <p:spPr>
          <a:xfrm>
            <a:off x="6366174" y="2016275"/>
            <a:ext cx="978900" cy="382200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lang="en-US" sz="7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endParaRPr sz="7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8" name="Google Shape;468;p30"/>
          <p:cNvGrpSpPr/>
          <p:nvPr/>
        </p:nvGrpSpPr>
        <p:grpSpPr>
          <a:xfrm>
            <a:off x="6366174" y="3002863"/>
            <a:ext cx="1109400" cy="382200"/>
            <a:chOff x="6366174" y="3133375"/>
            <a:chExt cx="1109400" cy="382200"/>
          </a:xfrm>
        </p:grpSpPr>
        <p:sp>
          <p:nvSpPr>
            <p:cNvPr id="469" name="Google Shape;469;p30"/>
            <p:cNvSpPr/>
            <p:nvPr/>
          </p:nvSpPr>
          <p:spPr>
            <a:xfrm>
              <a:off x="6366174" y="3133375"/>
              <a:ext cx="1109400" cy="3822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dist="635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5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lang="en-US" sz="70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Forseti Security</a:t>
              </a:r>
              <a:endParaRPr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0" name="Google Shape;470;p30" descr="Forseti_logo.png"/>
            <p:cNvPicPr preferRelativeResize="0"/>
            <p:nvPr/>
          </p:nvPicPr>
          <p:blipFill rotWithShape="1">
            <a:blip r:embed="rId3">
              <a:alphaModFix/>
            </a:blip>
            <a:srcRect l="-6973" r="-6973" b="10"/>
            <a:stretch/>
          </p:blipFill>
          <p:spPr>
            <a:xfrm>
              <a:off x="6431876" y="3219574"/>
              <a:ext cx="2322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30"/>
          <p:cNvGrpSpPr/>
          <p:nvPr/>
        </p:nvGrpSpPr>
        <p:grpSpPr>
          <a:xfrm>
            <a:off x="7685448" y="3002863"/>
            <a:ext cx="1166326" cy="431650"/>
            <a:chOff x="7685448" y="3133375"/>
            <a:chExt cx="1166326" cy="431650"/>
          </a:xfrm>
        </p:grpSpPr>
        <p:sp>
          <p:nvSpPr>
            <p:cNvPr id="472" name="Google Shape;472;p30"/>
            <p:cNvSpPr/>
            <p:nvPr/>
          </p:nvSpPr>
          <p:spPr>
            <a:xfrm>
              <a:off x="7742374" y="3188225"/>
              <a:ext cx="1109400" cy="3768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dist="635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685448" y="3133375"/>
              <a:ext cx="1109400" cy="3822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5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lang="en-US" sz="70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Forseti Security</a:t>
              </a:r>
              <a:endParaRPr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4" name="Google Shape;474;p30" descr="Forseti_logo.png"/>
            <p:cNvPicPr preferRelativeResize="0"/>
            <p:nvPr/>
          </p:nvPicPr>
          <p:blipFill rotWithShape="1">
            <a:blip r:embed="rId3">
              <a:alphaModFix/>
            </a:blip>
            <a:srcRect l="-6973" r="-6973" b="10"/>
            <a:stretch/>
          </p:blipFill>
          <p:spPr>
            <a:xfrm>
              <a:off x="7750726" y="3219574"/>
              <a:ext cx="2322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5" name="Google Shape;475;p30"/>
          <p:cNvSpPr txBox="1"/>
          <p:nvPr/>
        </p:nvSpPr>
        <p:spPr>
          <a:xfrm>
            <a:off x="336350" y="4384150"/>
            <a:ext cx="7125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Istio</a:t>
            </a:r>
            <a:endParaRPr/>
          </a:p>
        </p:txBody>
      </p:sp>
      <p:grpSp>
        <p:nvGrpSpPr>
          <p:cNvPr id="476" name="Google Shape;476;p30"/>
          <p:cNvGrpSpPr/>
          <p:nvPr/>
        </p:nvGrpSpPr>
        <p:grpSpPr>
          <a:xfrm>
            <a:off x="7685449" y="2015675"/>
            <a:ext cx="1035825" cy="431650"/>
            <a:chOff x="7685449" y="2076450"/>
            <a:chExt cx="1035825" cy="431650"/>
          </a:xfrm>
        </p:grpSpPr>
        <p:sp>
          <p:nvSpPr>
            <p:cNvPr id="477" name="Google Shape;477;p30"/>
            <p:cNvSpPr/>
            <p:nvPr/>
          </p:nvSpPr>
          <p:spPr>
            <a:xfrm>
              <a:off x="7742375" y="2131300"/>
              <a:ext cx="978900" cy="3768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dist="635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685449" y="2076450"/>
              <a:ext cx="978900" cy="3822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5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lang="en-US" sz="70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TensorFlow</a:t>
              </a:r>
              <a:endParaRPr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79" name="Google Shape;479;p30"/>
          <p:cNvPicPr preferRelativeResize="0"/>
          <p:nvPr/>
        </p:nvPicPr>
        <p:blipFill rotWithShape="1">
          <a:blip r:embed="rId6">
            <a:alphaModFix/>
          </a:blip>
          <a:srcRect t="6024" b="6032"/>
          <a:stretch/>
        </p:blipFill>
        <p:spPr>
          <a:xfrm>
            <a:off x="347800" y="3830983"/>
            <a:ext cx="685950" cy="603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30"/>
          <p:cNvGrpSpPr/>
          <p:nvPr/>
        </p:nvGrpSpPr>
        <p:grpSpPr>
          <a:xfrm>
            <a:off x="5024100" y="4001950"/>
            <a:ext cx="712500" cy="382200"/>
            <a:chOff x="5024100" y="4251125"/>
            <a:chExt cx="712500" cy="382200"/>
          </a:xfrm>
        </p:grpSpPr>
        <p:sp>
          <p:nvSpPr>
            <p:cNvPr id="481" name="Google Shape;481;p30"/>
            <p:cNvSpPr/>
            <p:nvPr/>
          </p:nvSpPr>
          <p:spPr>
            <a:xfrm>
              <a:off x="5024100" y="4251125"/>
              <a:ext cx="712500" cy="3822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dist="635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20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Istio</a:t>
              </a:r>
              <a:endParaRPr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2" name="Google Shape;482;p30"/>
            <p:cNvPicPr preferRelativeResize="0"/>
            <p:nvPr/>
          </p:nvPicPr>
          <p:blipFill rotWithShape="1">
            <a:blip r:embed="rId6">
              <a:alphaModFix/>
            </a:blip>
            <a:srcRect t="6024" b="6032"/>
            <a:stretch/>
          </p:blipFill>
          <p:spPr>
            <a:xfrm>
              <a:off x="5053126" y="4310076"/>
              <a:ext cx="305550" cy="26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30"/>
          <p:cNvGrpSpPr/>
          <p:nvPr/>
        </p:nvGrpSpPr>
        <p:grpSpPr>
          <a:xfrm>
            <a:off x="6366174" y="4002550"/>
            <a:ext cx="978900" cy="382200"/>
            <a:chOff x="6366174" y="4251725"/>
            <a:chExt cx="978900" cy="382200"/>
          </a:xfrm>
        </p:grpSpPr>
        <p:sp>
          <p:nvSpPr>
            <p:cNvPr id="484" name="Google Shape;484;p30"/>
            <p:cNvSpPr/>
            <p:nvPr/>
          </p:nvSpPr>
          <p:spPr>
            <a:xfrm>
              <a:off x="6366174" y="4251725"/>
              <a:ext cx="978900" cy="3822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dist="635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5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lang="en-US" sz="70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Istio</a:t>
              </a:r>
              <a:endParaRPr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5" name="Google Shape;485;p30"/>
            <p:cNvPicPr preferRelativeResize="0"/>
            <p:nvPr/>
          </p:nvPicPr>
          <p:blipFill rotWithShape="1">
            <a:blip r:embed="rId6">
              <a:alphaModFix/>
            </a:blip>
            <a:srcRect t="6024" b="6032"/>
            <a:stretch/>
          </p:blipFill>
          <p:spPr>
            <a:xfrm>
              <a:off x="6397751" y="4310076"/>
              <a:ext cx="305550" cy="26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30"/>
          <p:cNvGrpSpPr/>
          <p:nvPr/>
        </p:nvGrpSpPr>
        <p:grpSpPr>
          <a:xfrm>
            <a:off x="7685449" y="4001950"/>
            <a:ext cx="1035825" cy="431650"/>
            <a:chOff x="7685449" y="4251125"/>
            <a:chExt cx="1035825" cy="431650"/>
          </a:xfrm>
        </p:grpSpPr>
        <p:sp>
          <p:nvSpPr>
            <p:cNvPr id="487" name="Google Shape;487;p30"/>
            <p:cNvSpPr/>
            <p:nvPr/>
          </p:nvSpPr>
          <p:spPr>
            <a:xfrm>
              <a:off x="7742375" y="4305975"/>
              <a:ext cx="978900" cy="3768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dist="635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685449" y="4251125"/>
              <a:ext cx="978900" cy="382200"/>
            </a:xfrm>
            <a:prstGeom prst="roundRect">
              <a:avLst>
                <a:gd name="adj" fmla="val 1674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44710"/>
                </a:srgbClr>
              </a:outerShdw>
            </a:effectLst>
          </p:spPr>
          <p:txBody>
            <a:bodyPr spcFirstLastPara="1" wrap="square"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5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lang="en-US" sz="70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Istio</a:t>
              </a:r>
              <a:endParaRPr sz="7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9" name="Google Shape;489;p30"/>
            <p:cNvPicPr preferRelativeResize="0"/>
            <p:nvPr/>
          </p:nvPicPr>
          <p:blipFill rotWithShape="1">
            <a:blip r:embed="rId6">
              <a:alphaModFix/>
            </a:blip>
            <a:srcRect t="6024" b="6032"/>
            <a:stretch/>
          </p:blipFill>
          <p:spPr>
            <a:xfrm>
              <a:off x="7708251" y="4310076"/>
              <a:ext cx="305550" cy="26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809" y="1953729"/>
            <a:ext cx="329932" cy="36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2004" y="2092917"/>
            <a:ext cx="198626" cy="21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8729" y="2093217"/>
            <a:ext cx="198626" cy="21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2404" y="2117642"/>
            <a:ext cx="198626" cy="21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0" descr="Kubernetes_Logo_Hrz_lockup_POS.png"/>
          <p:cNvPicPr preferRelativeResize="0"/>
          <p:nvPr/>
        </p:nvPicPr>
        <p:blipFill rotWithShape="1">
          <a:blip r:embed="rId4">
            <a:alphaModFix/>
          </a:blip>
          <a:srcRect r="81469"/>
          <a:stretch/>
        </p:blipFill>
        <p:spPr>
          <a:xfrm>
            <a:off x="481174" y="1051413"/>
            <a:ext cx="419200" cy="3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0" descr="Kubernetes_Logo_Hrz_lockup_POS.png"/>
          <p:cNvPicPr preferRelativeResize="0"/>
          <p:nvPr/>
        </p:nvPicPr>
        <p:blipFill rotWithShape="1">
          <a:blip r:embed="rId4">
            <a:alphaModFix/>
          </a:blip>
          <a:srcRect r="81469"/>
          <a:stretch/>
        </p:blipFill>
        <p:spPr>
          <a:xfrm>
            <a:off x="5100575" y="1109240"/>
            <a:ext cx="222397" cy="20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0" descr="Kubernetes_Logo_Hrz_lockup_POS.png"/>
          <p:cNvPicPr preferRelativeResize="0"/>
          <p:nvPr/>
        </p:nvPicPr>
        <p:blipFill rotWithShape="1">
          <a:blip r:embed="rId4">
            <a:alphaModFix/>
          </a:blip>
          <a:srcRect r="81469"/>
          <a:stretch/>
        </p:blipFill>
        <p:spPr>
          <a:xfrm>
            <a:off x="6430550" y="1109240"/>
            <a:ext cx="222397" cy="20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0" descr="Kubernetes_Logo_Hrz_lockup_POS.png"/>
          <p:cNvPicPr preferRelativeResize="0"/>
          <p:nvPr/>
        </p:nvPicPr>
        <p:blipFill rotWithShape="1">
          <a:blip r:embed="rId4">
            <a:alphaModFix/>
          </a:blip>
          <a:srcRect r="81469"/>
          <a:stretch/>
        </p:blipFill>
        <p:spPr>
          <a:xfrm>
            <a:off x="7760525" y="1109240"/>
            <a:ext cx="222397" cy="20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912447"/>
            <a:ext cx="548639" cy="505095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BD3BEF-3DDC-EFF6-04A3-542C6EABD07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82723" y="607423"/>
            <a:ext cx="7457037" cy="116586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567922-F16D-ADA1-AF4D-B5436EAC2F7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83771" y="2263141"/>
            <a:ext cx="7455989" cy="2343494"/>
          </a:xfrm>
        </p:spPr>
        <p:txBody>
          <a:bodyPr numCol="2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1800" dirty="0"/>
              <a:t>Introduction
Global Architecture
Data Analysis
API </a:t>
            </a:r>
            <a:r>
              <a:rPr lang="en-US" sz="1800" dirty="0" err="1"/>
              <a:t>FastAPI</a:t>
            </a:r>
            <a:r>
              <a:rPr lang="en-US" sz="1800" dirty="0"/>
              <a:t> Overview
Discussion Points for Interview
Conclusion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4863984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530926-5351-1AF7-15F4-9B8C3407603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57200" y="4800601"/>
            <a:ext cx="1369337" cy="148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454873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0F66F7-FD75-399E-EAB8-E45E4C17A14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200" y="345253"/>
            <a:ext cx="4114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tx2"/>
                </a:solidFill>
              </a:rPr>
              <a:t>Overview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BB4C0C7-DEBB-7AD1-4AC6-84AB17EED7E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525556"/>
            <a:ext cx="8229600" cy="59436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F4DE25-5666-B033-6C5F-56853D33C2B7}"/>
              </a:ext>
            </a:extLst>
          </p:cNvPr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7200" y="1976187"/>
            <a:ext cx="2674620" cy="260868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/>
              <a:t>The project involves implementing a pipeline to automate the processing, analysis, and exposure of data related to mortgage loan opportunities.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3D164-34EA-CCC6-0D04-370EF0F48223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234690" y="1976187"/>
            <a:ext cx="2674620" cy="260868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/>
              <a:t>The primary goal is to create a comprehensive and modular solution to meet the business needs of Julien (validation of opportunities) and Julie (marketing analysis).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8CA6F2-A08C-9780-2FF1-33D610FBC6F0}"/>
              </a:ext>
            </a:extLst>
          </p:cNvPr>
          <p:cNvSpPr>
            <a:spLocks noGrp="1"/>
          </p:cNvSpPr>
          <p:nvPr>
            <p:ph sz="half" idx="13"/>
            <p:custDataLst>
              <p:tags r:id="rId5"/>
            </p:custDataLst>
          </p:nvPr>
        </p:nvSpPr>
        <p:spPr>
          <a:xfrm>
            <a:off x="6012180" y="1976187"/>
            <a:ext cx="2674620" cy="260868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 dirty="0"/>
              <a:t>Key technologies include GCP (</a:t>
            </a:r>
            <a:r>
              <a:rPr lang="en-US" dirty="0" err="1"/>
              <a:t>BigQuery</a:t>
            </a:r>
            <a:r>
              <a:rPr lang="en-US" dirty="0"/>
              <a:t>, Cloud run, Cloud Artifact Registry, Cloud Storage…) for cloud infrastructure, </a:t>
            </a:r>
            <a:r>
              <a:rPr lang="en-US" dirty="0" err="1"/>
              <a:t>dbt</a:t>
            </a:r>
            <a:r>
              <a:rPr lang="en-US" dirty="0"/>
              <a:t> for data transformation, </a:t>
            </a:r>
            <a:r>
              <a:rPr lang="en-US" dirty="0" err="1"/>
              <a:t>FastAPI</a:t>
            </a:r>
            <a:r>
              <a:rPr lang="en-US" dirty="0"/>
              <a:t> for API development, and Docker for containerization.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CE048E-468B-46C2-9D3B-C1E8319AA2F4}"/>
              </a:ext>
            </a:extLst>
          </p:cNvPr>
          <p:cNvSpPr>
            <a:spLocks noGrp="1"/>
          </p:cNvSpPr>
          <p:nvPr>
            <p:ph type="body" idx="14"/>
            <p:custDataLst>
              <p:tags r:id="rId6"/>
            </p:custDataLst>
          </p:nvPr>
        </p:nvSpPr>
        <p:spPr>
          <a:xfrm>
            <a:off x="457201" y="1369484"/>
            <a:ext cx="2674619" cy="52549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accent1"/>
                </a:solidFill>
                <a:latin typeface="+mj-lt"/>
              </a:rPr>
              <a:t>Project Context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62A190-0D55-FEDE-2AE9-DCF41814D4DA}"/>
              </a:ext>
            </a:extLst>
          </p:cNvPr>
          <p:cNvSpPr>
            <a:spLocks noGrp="1"/>
          </p:cNvSpPr>
          <p:nvPr>
            <p:ph type="body" idx="15"/>
            <p:custDataLst>
              <p:tags r:id="rId7"/>
            </p:custDataLst>
          </p:nvPr>
        </p:nvSpPr>
        <p:spPr>
          <a:xfrm>
            <a:off x="3234691" y="1369484"/>
            <a:ext cx="2674619" cy="52549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accent1"/>
                </a:solidFill>
                <a:latin typeface="+mj-lt"/>
              </a:rPr>
              <a:t>Main Objective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4738F25-3596-3DFF-6CD8-E0CC3E33F87A}"/>
              </a:ext>
            </a:extLst>
          </p:cNvPr>
          <p:cNvSpPr>
            <a:spLocks noGrp="1"/>
          </p:cNvSpPr>
          <p:nvPr>
            <p:ph type="body" idx="16"/>
            <p:custDataLst>
              <p:tags r:id="rId8"/>
            </p:custDataLst>
          </p:nvPr>
        </p:nvSpPr>
        <p:spPr>
          <a:xfrm>
            <a:off x="6012181" y="1369484"/>
            <a:ext cx="2674619" cy="52549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accent1"/>
                </a:solidFill>
                <a:latin typeface="+mj-lt"/>
              </a:rPr>
              <a:t>Technologies Used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D452BE-849A-132F-C49B-B04323F71F5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57200" y="4800601"/>
            <a:ext cx="1369337" cy="148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85534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5A9F7-4FD9-4935-1BCD-734A4BFD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Picture 9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6785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06" y="546881"/>
            <a:ext cx="8324514" cy="4049737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56A3A2-30B4-FC5E-CFB0-C89C00E0FA7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47762" y="678758"/>
            <a:ext cx="3441996" cy="141685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600" kern="1200">
                <a:latin typeface="+mj-lt"/>
                <a:ea typeface="+mj-ea"/>
                <a:cs typeface="+mj-cs"/>
              </a:rPr>
              <a:t>Global Architecture</a:t>
            </a:r>
          </a:p>
        </p:txBody>
      </p:sp>
      <p:pic>
        <p:nvPicPr>
          <p:cNvPr id="2" name="Image 1" descr="Une image contenant ligne, Police, diagramme&#10;&#10;Description générée automatiquement">
            <a:extLst>
              <a:ext uri="{FF2B5EF4-FFF2-40B4-BE49-F238E27FC236}">
                <a16:creationId xmlns:a16="http://schemas.microsoft.com/office/drawing/2014/main" id="{8DA0977C-8B1A-E5C5-2275-FE088D03D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05" y="2281377"/>
            <a:ext cx="4101260" cy="574175"/>
          </a:xfrm>
          <a:prstGeom prst="rect">
            <a:avLst/>
          </a:prstGeom>
        </p:spPr>
      </p:pic>
      <p:sp>
        <p:nvSpPr>
          <p:cNvPr id="43" name="Espace réservé du contenu 42">
            <a:extLst>
              <a:ext uri="{FF2B5EF4-FFF2-40B4-BE49-F238E27FC236}">
                <a16:creationId xmlns:a16="http://schemas.microsoft.com/office/drawing/2014/main" id="{193D4BFF-BAEA-7E5D-CF8A-6A6649C5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762" y="2224194"/>
            <a:ext cx="3441996" cy="224054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40000"/>
              </a:lnSpc>
            </a:pPr>
            <a:r>
              <a:rPr lang="en-US" sz="600" b="1" dirty="0">
                <a:cs typeface="+mn-cs"/>
              </a:rPr>
              <a:t>01) GCF (Google cloud Storage)  </a:t>
            </a:r>
            <a:r>
              <a:rPr lang="en-US" sz="600" dirty="0"/>
              <a:t>Store Data, </a:t>
            </a:r>
            <a:r>
              <a:rPr lang="en-US" sz="600" dirty="0" err="1"/>
              <a:t>tfstate</a:t>
            </a:r>
            <a:r>
              <a:rPr lang="en-US" sz="600" dirty="0"/>
              <a:t>, schema, staging </a:t>
            </a:r>
            <a:r>
              <a:rPr lang="en-US" sz="600" dirty="0" err="1"/>
              <a:t>gcf</a:t>
            </a:r>
            <a:r>
              <a:rPr lang="en-US" sz="600" dirty="0"/>
              <a:t> zip file.</a:t>
            </a:r>
          </a:p>
          <a:p>
            <a:pPr indent="-228600" defTabSz="914400">
              <a:lnSpc>
                <a:spcPct val="140000"/>
              </a:lnSpc>
            </a:pPr>
            <a:r>
              <a:rPr lang="en-US" sz="600" b="1" dirty="0">
                <a:cs typeface="+mn-cs"/>
              </a:rPr>
              <a:t>02) GCF (Google cloud function </a:t>
            </a:r>
            <a:r>
              <a:rPr lang="en-US" sz="600" dirty="0"/>
              <a:t>Read / load data from GCS to BQ.</a:t>
            </a:r>
          </a:p>
          <a:p>
            <a:pPr indent="-228600" defTabSz="914400">
              <a:lnSpc>
                <a:spcPct val="140000"/>
              </a:lnSpc>
            </a:pPr>
            <a:r>
              <a:rPr lang="en-US" sz="600" b="1" dirty="0">
                <a:cs typeface="+mn-cs"/>
              </a:rPr>
              <a:t>03) GCF (Google </a:t>
            </a:r>
            <a:r>
              <a:rPr lang="en-US" sz="600" b="1" dirty="0" err="1">
                <a:cs typeface="+mn-cs"/>
              </a:rPr>
              <a:t>BigQuery</a:t>
            </a:r>
            <a:r>
              <a:rPr lang="en-US" sz="600" b="1" dirty="0">
                <a:cs typeface="+mn-cs"/>
              </a:rPr>
              <a:t>)  </a:t>
            </a:r>
            <a:r>
              <a:rPr lang="en-US" sz="600" dirty="0" err="1"/>
              <a:t>BigQuery</a:t>
            </a:r>
            <a:r>
              <a:rPr lang="en-US" sz="600" dirty="0"/>
              <a:t> initial loading of raw /gold data into tables.</a:t>
            </a:r>
          </a:p>
          <a:p>
            <a:pPr indent="-228600" defTabSz="914400">
              <a:lnSpc>
                <a:spcPct val="140000"/>
              </a:lnSpc>
            </a:pPr>
            <a:r>
              <a:rPr lang="en-US" sz="600" b="1" dirty="0">
                <a:cs typeface="+mn-cs"/>
              </a:rPr>
              <a:t>04) DBT (Data build tool) / </a:t>
            </a:r>
            <a:r>
              <a:rPr lang="en-US" sz="600" dirty="0"/>
              <a:t>transform raw data into cleaned and enriched tables.</a:t>
            </a:r>
          </a:p>
          <a:p>
            <a:pPr indent="-228600" defTabSz="914400">
              <a:lnSpc>
                <a:spcPct val="140000"/>
              </a:lnSpc>
            </a:pPr>
            <a:r>
              <a:rPr lang="en-US" sz="600" b="1" dirty="0">
                <a:cs typeface="+mn-cs"/>
              </a:rPr>
              <a:t>05) docker </a:t>
            </a:r>
            <a:r>
              <a:rPr lang="en-US" sz="600" dirty="0"/>
              <a:t>Build  Docker images.</a:t>
            </a:r>
          </a:p>
          <a:p>
            <a:pPr indent="-228600" defTabSz="914400">
              <a:lnSpc>
                <a:spcPct val="140000"/>
              </a:lnSpc>
            </a:pPr>
            <a:r>
              <a:rPr lang="en-US" sz="600" b="1" dirty="0">
                <a:cs typeface="+mn-cs"/>
              </a:rPr>
              <a:t>06) GAR (Google cloud Artifact Registry)  </a:t>
            </a:r>
            <a:r>
              <a:rPr lang="en-US" sz="600" dirty="0"/>
              <a:t>Store / Manage / Versioning Docker images.</a:t>
            </a:r>
          </a:p>
          <a:p>
            <a:pPr indent="-228600" defTabSz="914400">
              <a:lnSpc>
                <a:spcPct val="140000"/>
              </a:lnSpc>
            </a:pPr>
            <a:r>
              <a:rPr lang="en-US" sz="600" b="1" dirty="0">
                <a:cs typeface="+mn-cs"/>
              </a:rPr>
              <a:t>07) GAR (Google cloud Run)  </a:t>
            </a:r>
            <a:r>
              <a:rPr lang="en-US" sz="600" dirty="0"/>
              <a:t>deploy Docker images.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167B8B-EB89-3A47-81A9-64F1AA32AE6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200" y="4800601"/>
            <a:ext cx="1369337" cy="148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16549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0F66F7-FD75-399E-EAB8-E45E4C17A14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200" y="345253"/>
            <a:ext cx="4114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tx2"/>
                </a:solidFill>
              </a:rPr>
              <a:t>Data Processing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BB4C0C7-DEBB-7AD1-4AC6-84AB17EED7E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525556"/>
            <a:ext cx="8229600" cy="59436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Analysis cleaning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F4DE25-5666-B033-6C5F-56853D33C2B7}"/>
              </a:ext>
            </a:extLst>
          </p:cNvPr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7200" y="1976187"/>
            <a:ext cx="2674620" cy="260868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/>
              <a:t>Filtering ages between 18 and 80 years. Validating incomes greater than 0 and removing unnecessary columns.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3D164-34EA-CCC6-0D04-370EF0F48223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234690" y="1976187"/>
            <a:ext cx="2674620" cy="260868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 dirty="0"/>
              <a:t>Excluding ineligible proposals (</a:t>
            </a:r>
            <a:r>
              <a:rPr lang="en-US" dirty="0" err="1"/>
              <a:t>Etape_Source__c</a:t>
            </a:r>
            <a:r>
              <a:rPr lang="en-US" dirty="0"/>
              <a:t>). Calculating the total cost for each proposal.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8CA6F2-A08C-9780-2FF1-33D610FBC6F0}"/>
              </a:ext>
            </a:extLst>
          </p:cNvPr>
          <p:cNvSpPr>
            <a:spLocks noGrp="1"/>
          </p:cNvSpPr>
          <p:nvPr>
            <p:ph sz="half" idx="13"/>
            <p:custDataLst>
              <p:tags r:id="rId5"/>
            </p:custDataLst>
          </p:nvPr>
        </p:nvSpPr>
        <p:spPr>
          <a:xfrm>
            <a:off x="6012180" y="1976187"/>
            <a:ext cx="2674620" cy="260868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/>
              <a:t>Removing duplicates and standardizing names. Ensuring data is ready for actionable analyses and business decisions.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CE048E-468B-46C2-9D3B-C1E8319AA2F4}"/>
              </a:ext>
            </a:extLst>
          </p:cNvPr>
          <p:cNvSpPr>
            <a:spLocks noGrp="1"/>
          </p:cNvSpPr>
          <p:nvPr>
            <p:ph type="body" idx="14"/>
            <p:custDataLst>
              <p:tags r:id="rId6"/>
            </p:custDataLst>
          </p:nvPr>
        </p:nvSpPr>
        <p:spPr>
          <a:xfrm>
            <a:off x="457201" y="1369484"/>
            <a:ext cx="2674619" cy="52549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accent1"/>
                </a:solidFill>
                <a:latin typeface="+mj-lt"/>
              </a:rPr>
              <a:t>Opportunities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62A190-0D55-FEDE-2AE9-DCF41814D4DA}"/>
              </a:ext>
            </a:extLst>
          </p:cNvPr>
          <p:cNvSpPr>
            <a:spLocks noGrp="1"/>
          </p:cNvSpPr>
          <p:nvPr>
            <p:ph type="body" idx="15"/>
            <p:custDataLst>
              <p:tags r:id="rId7"/>
            </p:custDataLst>
          </p:nvPr>
        </p:nvSpPr>
        <p:spPr>
          <a:xfrm>
            <a:off x="3234691" y="1369484"/>
            <a:ext cx="2674619" cy="52549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accent1"/>
                </a:solidFill>
                <a:latin typeface="+mj-lt"/>
              </a:rPr>
              <a:t>Proposals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4738F25-3596-3DFF-6CD8-E0CC3E33F87A}"/>
              </a:ext>
            </a:extLst>
          </p:cNvPr>
          <p:cNvSpPr>
            <a:spLocks noGrp="1"/>
          </p:cNvSpPr>
          <p:nvPr>
            <p:ph type="body" idx="16"/>
            <p:custDataLst>
              <p:tags r:id="rId8"/>
            </p:custDataLst>
          </p:nvPr>
        </p:nvSpPr>
        <p:spPr>
          <a:xfrm>
            <a:off x="6012181" y="1369484"/>
            <a:ext cx="2674619" cy="52549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accent1"/>
                </a:solidFill>
                <a:latin typeface="+mj-lt"/>
              </a:rPr>
              <a:t>Banks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D452BE-849A-132F-C49B-B04323F71F5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57200" y="4800601"/>
            <a:ext cx="1369337" cy="148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85534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E93C0-D213-5FB4-223B-AE2AD5F24E54}"/>
              </a:ext>
            </a:extLst>
          </p:cNvPr>
          <p:cNvSpPr/>
          <p:nvPr/>
        </p:nvSpPr>
        <p:spPr>
          <a:xfrm>
            <a:off x="-133" y="-1"/>
            <a:ext cx="3033789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A48C6-AA9A-1D09-0830-E327473D9E4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200" y="345253"/>
            <a:ext cx="4114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tx2"/>
                </a:solidFill>
              </a:rPr>
              <a:t>API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BB4C0C7-DEBB-7AD1-4AC6-84AB17EED7E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525555"/>
            <a:ext cx="2209770" cy="40767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API FastAPI Overview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788DD44-AE73-33B6-4635-9B8D5137E607}"/>
              </a:ext>
            </a:extLst>
          </p:cNvPr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80335" y="351651"/>
            <a:ext cx="3606464" cy="1440180"/>
          </a:xfr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 sz="1125"/>
              <a:t>The API includes several key endpoints, notably for searching opportunities, validating them, and exporting data to Excel.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F595EC02-957F-FE81-2C9F-5A8C787B445F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80334" y="1856036"/>
            <a:ext cx="3606464" cy="1440180"/>
          </a:xfr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 sz="1125" dirty="0"/>
              <a:t>Criteria include age, income, and </a:t>
            </a:r>
            <a:r>
              <a:rPr lang="en-US" sz="1125" dirty="0" err="1"/>
              <a:t>pricipal</a:t>
            </a:r>
            <a:r>
              <a:rPr lang="en-US" sz="1125" dirty="0"/>
              <a:t> bank. Example endpoint: /</a:t>
            </a:r>
            <a:r>
              <a:rPr lang="en-US" sz="1125" dirty="0" err="1"/>
              <a:t>search?age_min</a:t>
            </a:r>
            <a:r>
              <a:rPr lang="en-US" sz="1125" dirty="0"/>
              <a:t>=25&amp;revenu_min=3000&amp;banque=BNP.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262DC19F-B03F-FD9C-64D4-837E89CE392B}"/>
              </a:ext>
            </a:extLst>
          </p:cNvPr>
          <p:cNvSpPr>
            <a:spLocks noGrp="1"/>
          </p:cNvSpPr>
          <p:nvPr>
            <p:ph sz="half" idx="13"/>
            <p:custDataLst>
              <p:tags r:id="rId5"/>
            </p:custDataLst>
          </p:nvPr>
        </p:nvSpPr>
        <p:spPr>
          <a:xfrm>
            <a:off x="5080334" y="3360420"/>
            <a:ext cx="3606464" cy="1440180"/>
          </a:xfr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 sz="1125"/>
              <a:t>Validation checks if an opportunity is exploitable, providing reasons if not. Excel export generates a file with opportunity details.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CE048E-468B-46C2-9D3B-C1E8319AA2F4}"/>
              </a:ext>
            </a:extLst>
          </p:cNvPr>
          <p:cNvSpPr>
            <a:spLocks noGrp="1"/>
          </p:cNvSpPr>
          <p:nvPr>
            <p:ph type="body" idx="14"/>
            <p:custDataLst>
              <p:tags r:id="rId6"/>
            </p:custDataLst>
          </p:nvPr>
        </p:nvSpPr>
        <p:spPr>
          <a:xfrm>
            <a:off x="3771084" y="351650"/>
            <a:ext cx="1239463" cy="1440180"/>
          </a:xfrm>
        </p:spPr>
        <p:txBody>
          <a:bodyPr vert="horz" lIns="68580" tIns="34290" rIns="6858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7144">
              <a:lnSpc>
                <a:spcPct val="120000"/>
              </a:lnSpc>
            </a:pPr>
            <a:r>
              <a:rPr lang="en-US" sz="1125" b="0">
                <a:latin typeface="+mj-lt"/>
              </a:rPr>
              <a:t>Main Endpoints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62A190-0D55-FEDE-2AE9-DCF41814D4DA}"/>
              </a:ext>
            </a:extLst>
          </p:cNvPr>
          <p:cNvSpPr>
            <a:spLocks noGrp="1"/>
          </p:cNvSpPr>
          <p:nvPr>
            <p:ph type="body" idx="15"/>
            <p:custDataLst>
              <p:tags r:id="rId7"/>
            </p:custDataLst>
          </p:nvPr>
        </p:nvSpPr>
        <p:spPr>
          <a:xfrm>
            <a:off x="3771084" y="1856036"/>
            <a:ext cx="1239463" cy="1440180"/>
          </a:xfrm>
        </p:spPr>
        <p:txBody>
          <a:bodyPr vert="horz" lIns="68580" tIns="34290" rIns="6858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7144">
              <a:lnSpc>
                <a:spcPct val="120000"/>
              </a:lnSpc>
            </a:pPr>
            <a:r>
              <a:rPr lang="en-US" sz="1125" b="0">
                <a:latin typeface="+mj-lt"/>
              </a:rPr>
              <a:t>Search Opportunities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4738F25-3596-3DFF-6CD8-E0CC3E33F87A}"/>
              </a:ext>
            </a:extLst>
          </p:cNvPr>
          <p:cNvSpPr>
            <a:spLocks noGrp="1"/>
          </p:cNvSpPr>
          <p:nvPr>
            <p:ph type="body" idx="16"/>
            <p:custDataLst>
              <p:tags r:id="rId8"/>
            </p:custDataLst>
          </p:nvPr>
        </p:nvSpPr>
        <p:spPr>
          <a:xfrm>
            <a:off x="3771084" y="3360420"/>
            <a:ext cx="1239463" cy="1440180"/>
          </a:xfrm>
        </p:spPr>
        <p:txBody>
          <a:bodyPr vert="horz" lIns="68580" tIns="34290" rIns="6858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7144">
              <a:lnSpc>
                <a:spcPct val="120000"/>
              </a:lnSpc>
            </a:pPr>
            <a:r>
              <a:rPr lang="en-US" sz="1125" b="0">
                <a:latin typeface="+mj-lt"/>
              </a:rPr>
              <a:t>Validation and Export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4DFC7-C861-C967-C0CE-7990949D9E4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57200" y="4800601"/>
            <a:ext cx="1369337" cy="148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50666-EF2A-25FF-33FB-7652A907C850}"/>
              </a:ext>
            </a:extLst>
          </p:cNvPr>
          <p:cNvSpPr txBox="1"/>
          <p:nvPr/>
        </p:nvSpPr>
        <p:spPr>
          <a:xfrm>
            <a:off x="3162981" y="351649"/>
            <a:ext cx="478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FBC15-F158-6986-2CDF-05CDE56DD4FB}"/>
              </a:ext>
            </a:extLst>
          </p:cNvPr>
          <p:cNvSpPr txBox="1"/>
          <p:nvPr/>
        </p:nvSpPr>
        <p:spPr>
          <a:xfrm>
            <a:off x="3162981" y="1858605"/>
            <a:ext cx="478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>
                <a:solidFill>
                  <a:schemeClr val="accent3"/>
                </a:solidFill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E883E-9DCA-2FEA-ED38-A301BADB1863}"/>
              </a:ext>
            </a:extLst>
          </p:cNvPr>
          <p:cNvSpPr txBox="1"/>
          <p:nvPr/>
        </p:nvSpPr>
        <p:spPr>
          <a:xfrm>
            <a:off x="3162981" y="3360420"/>
            <a:ext cx="478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>
                <a:solidFill>
                  <a:schemeClr val="accent3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1307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05C6E7-F0FC-3795-2E85-0380A73F65D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200" y="345253"/>
            <a:ext cx="4114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tx2"/>
                </a:solidFill>
              </a:rPr>
              <a:t>Discussion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F4DE25-5666-B033-6C5F-56853D33C2B7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2138613"/>
            <a:ext cx="2674620" cy="2479331"/>
          </a:xfr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/>
              <a:t>GCP and dbt were chosen for their ability to handle large datasets and facilitate modular data transformations. FastAPI was selected for its speed and flexibility in API development.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3D164-34EA-CCC6-0D04-370EF0F48223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3234690" y="2138613"/>
            <a:ext cx="2674620" cy="2479331"/>
          </a:xfr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 dirty="0"/>
              <a:t>Key challenges included validating data with strict business constraints and managing SQL query performance on </a:t>
            </a:r>
            <a:r>
              <a:rPr lang="en-US" dirty="0" err="1"/>
              <a:t>BigQuery</a:t>
            </a:r>
            <a:r>
              <a:rPr lang="en-US" dirty="0"/>
              <a:t>, ensuring efficient data processing.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8CA6F2-A08C-9780-2FF1-33D610FBC6F0}"/>
              </a:ext>
            </a:extLst>
          </p:cNvPr>
          <p:cNvSpPr>
            <a:spLocks noGrp="1"/>
          </p:cNvSpPr>
          <p:nvPr>
            <p:ph sz="half" idx="13"/>
            <p:custDataLst>
              <p:tags r:id="rId4"/>
            </p:custDataLst>
          </p:nvPr>
        </p:nvSpPr>
        <p:spPr>
          <a:xfrm>
            <a:off x="6012180" y="2138613"/>
            <a:ext cx="2674620" cy="2479331"/>
          </a:xfr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 dirty="0"/>
              <a:t>Future enhancements could include adding load tests for the API and implementing Cloud Monitoring metrics for performance tracking.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BB4C0C7-DEBB-7AD1-4AC6-84AB17EED7E7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7200" y="525556"/>
            <a:ext cx="8229600" cy="59436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Discussion Points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2A21A83-D876-9C72-4780-3581E1B5B658}"/>
              </a:ext>
            </a:extLst>
          </p:cNvPr>
          <p:cNvSpPr>
            <a:spLocks noGrp="1"/>
          </p:cNvSpPr>
          <p:nvPr>
            <p:ph type="body" idx="16"/>
            <p:custDataLst>
              <p:tags r:id="rId6"/>
            </p:custDataLst>
          </p:nvPr>
        </p:nvSpPr>
        <p:spPr>
          <a:xfrm>
            <a:off x="6012182" y="1601180"/>
            <a:ext cx="2674619" cy="4341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tx2"/>
                </a:solidFill>
                <a:latin typeface="+mj-lt"/>
              </a:rPr>
              <a:t>Possible Improvements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4BD0B7-77D1-C502-C24F-E0457FD904DB}"/>
              </a:ext>
            </a:extLst>
          </p:cNvPr>
          <p:cNvSpPr>
            <a:spLocks noGrp="1"/>
          </p:cNvSpPr>
          <p:nvPr>
            <p:ph type="body" idx="15"/>
            <p:custDataLst>
              <p:tags r:id="rId7"/>
            </p:custDataLst>
          </p:nvPr>
        </p:nvSpPr>
        <p:spPr>
          <a:xfrm>
            <a:off x="3234692" y="1601180"/>
            <a:ext cx="2674619" cy="4341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tx2"/>
                </a:solidFill>
                <a:latin typeface="+mj-lt"/>
              </a:rPr>
              <a:t>Challenges Faced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7079A3D-6F12-1C02-B417-AE815CFABFDF}"/>
              </a:ext>
            </a:extLst>
          </p:cNvPr>
          <p:cNvSpPr>
            <a:spLocks noGrp="1"/>
          </p:cNvSpPr>
          <p:nvPr>
            <p:ph type="body" idx="14"/>
            <p:custDataLst>
              <p:tags r:id="rId8"/>
            </p:custDataLst>
          </p:nvPr>
        </p:nvSpPr>
        <p:spPr>
          <a:xfrm>
            <a:off x="457202" y="1601180"/>
            <a:ext cx="2674619" cy="4341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tx2"/>
                </a:solidFill>
                <a:latin typeface="+mj-lt"/>
              </a:rPr>
              <a:t>Technology Choices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D50419-C0A5-2DAB-F1D2-B1C23FF0C52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57200" y="4800601"/>
            <a:ext cx="1369337" cy="148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7348F-4C63-9910-CDB0-9169A353728F}"/>
              </a:ext>
            </a:extLst>
          </p:cNvPr>
          <p:cNvSpPr txBox="1"/>
          <p:nvPr/>
        </p:nvSpPr>
        <p:spPr>
          <a:xfrm>
            <a:off x="457200" y="1321825"/>
            <a:ext cx="6317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37089-A9D4-3C36-A417-E088EEFC41D3}"/>
              </a:ext>
            </a:extLst>
          </p:cNvPr>
          <p:cNvSpPr txBox="1"/>
          <p:nvPr/>
        </p:nvSpPr>
        <p:spPr>
          <a:xfrm>
            <a:off x="3236494" y="1321825"/>
            <a:ext cx="6317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CB58D-6E9E-D96E-26F5-3C3AB5FD0404}"/>
              </a:ext>
            </a:extLst>
          </p:cNvPr>
          <p:cNvSpPr txBox="1"/>
          <p:nvPr/>
        </p:nvSpPr>
        <p:spPr>
          <a:xfrm>
            <a:off x="6015789" y="1321825"/>
            <a:ext cx="6317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785B4-B2FC-B13C-BD38-3DE1B4506DFF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729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05C6E7-F0FC-3795-2E85-0380A73F65D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200" y="345253"/>
            <a:ext cx="4114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F4DE25-5666-B033-6C5F-56853D33C2B7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2138613"/>
            <a:ext cx="2674620" cy="2479331"/>
          </a:xfr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/>
              <a:t>Pipeline fonctionnel avec intégration de bout en bout.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3D164-34EA-CCC6-0D04-370EF0F48223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3234690" y="2138613"/>
            <a:ext cx="2674620" cy="2479331"/>
          </a:xfr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/>
              <a:t>Gain de temps pour l’équipe marketing. Données fiables pour la prise de décision.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8CA6F2-A08C-9780-2FF1-33D610FBC6F0}"/>
              </a:ext>
            </a:extLst>
          </p:cNvPr>
          <p:cNvSpPr>
            <a:spLocks noGrp="1"/>
          </p:cNvSpPr>
          <p:nvPr>
            <p:ph sz="half" idx="13"/>
            <p:custDataLst>
              <p:tags r:id="rId4"/>
            </p:custDataLst>
          </p:nvPr>
        </p:nvSpPr>
        <p:spPr>
          <a:xfrm>
            <a:off x="6012180" y="2138613"/>
            <a:ext cx="2674620" cy="2479331"/>
          </a:xfr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lnSpc>
                <a:spcPct val="120000"/>
              </a:lnSpc>
              <a:buNone/>
            </a:pPr>
            <a:r>
              <a:rPr lang="en-US"/>
              <a:t>Solution modulaire et scalable pour des évolutions futures.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BB4C0C7-DEBB-7AD1-4AC6-84AB17EED7E7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7200" y="525556"/>
            <a:ext cx="8229600" cy="59436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Conclusion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2A21A83-D876-9C72-4780-3581E1B5B658}"/>
              </a:ext>
            </a:extLst>
          </p:cNvPr>
          <p:cNvSpPr>
            <a:spLocks noGrp="1"/>
          </p:cNvSpPr>
          <p:nvPr>
            <p:ph type="body" idx="16"/>
            <p:custDataLst>
              <p:tags r:id="rId6"/>
            </p:custDataLst>
          </p:nvPr>
        </p:nvSpPr>
        <p:spPr>
          <a:xfrm>
            <a:off x="6012182" y="1601180"/>
            <a:ext cx="2674619" cy="4341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tx2"/>
                </a:solidFill>
                <a:latin typeface="+mj-lt"/>
              </a:rPr>
              <a:t>Future Potential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4BD0B7-77D1-C502-C24F-E0457FD904DB}"/>
              </a:ext>
            </a:extLst>
          </p:cNvPr>
          <p:cNvSpPr>
            <a:spLocks noGrp="1"/>
          </p:cNvSpPr>
          <p:nvPr>
            <p:ph type="body" idx="15"/>
            <p:custDataLst>
              <p:tags r:id="rId7"/>
            </p:custDataLst>
          </p:nvPr>
        </p:nvSpPr>
        <p:spPr>
          <a:xfrm>
            <a:off x="3234692" y="1601180"/>
            <a:ext cx="2674619" cy="4341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tx2"/>
                </a:solidFill>
                <a:latin typeface="+mj-lt"/>
              </a:rPr>
              <a:t>Business Impact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7079A3D-6F12-1C02-B417-AE815CFABFDF}"/>
              </a:ext>
            </a:extLst>
          </p:cNvPr>
          <p:cNvSpPr>
            <a:spLocks noGrp="1"/>
          </p:cNvSpPr>
          <p:nvPr>
            <p:ph type="body" idx="14"/>
            <p:custDataLst>
              <p:tags r:id="rId8"/>
            </p:custDataLst>
          </p:nvPr>
        </p:nvSpPr>
        <p:spPr>
          <a:xfrm>
            <a:off x="457202" y="1601180"/>
            <a:ext cx="2674619" cy="4341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>
                <a:solidFill>
                  <a:schemeClr val="tx2"/>
                </a:solidFill>
                <a:latin typeface="+mj-lt"/>
              </a:rPr>
              <a:t>Functional Pipeline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D50419-C0A5-2DAB-F1D2-B1C23FF0C52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57200" y="4800601"/>
            <a:ext cx="1369337" cy="148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7348F-4C63-9910-CDB0-9169A353728F}"/>
              </a:ext>
            </a:extLst>
          </p:cNvPr>
          <p:cNvSpPr txBox="1"/>
          <p:nvPr/>
        </p:nvSpPr>
        <p:spPr>
          <a:xfrm>
            <a:off x="457200" y="1321825"/>
            <a:ext cx="6317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37089-A9D4-3C36-A417-E088EEFC41D3}"/>
              </a:ext>
            </a:extLst>
          </p:cNvPr>
          <p:cNvSpPr txBox="1"/>
          <p:nvPr/>
        </p:nvSpPr>
        <p:spPr>
          <a:xfrm>
            <a:off x="3236494" y="1321825"/>
            <a:ext cx="6317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CB58D-6E9E-D96E-26F5-3C3AB5FD0404}"/>
              </a:ext>
            </a:extLst>
          </p:cNvPr>
          <p:cNvSpPr txBox="1"/>
          <p:nvPr/>
        </p:nvSpPr>
        <p:spPr>
          <a:xfrm>
            <a:off x="6015789" y="1321825"/>
            <a:ext cx="6317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>
                <a:solidFill>
                  <a:schemeClr val="accent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4729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0" y="2063456"/>
            <a:ext cx="6390218" cy="21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Google Sans"/>
                <a:ea typeface="Google Sans"/>
                <a:cs typeface="Google Sans"/>
                <a:sym typeface="Google Sans"/>
              </a:rPr>
              <a:t>Introduction à Google Cloud </a:t>
            </a:r>
            <a:endParaRPr sz="3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Google Sans"/>
                <a:ea typeface="Google Sans"/>
                <a:cs typeface="Google Sans"/>
                <a:sym typeface="Google Sans"/>
              </a:rPr>
              <a:t>Pub/Sub.</a:t>
            </a:r>
            <a:br>
              <a:rPr lang="en-US" sz="3200" dirty="0"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-US" sz="3200" dirty="0">
                <a:latin typeface="Google Sans"/>
                <a:ea typeface="Google Sans"/>
                <a:cs typeface="Google Sans"/>
                <a:sym typeface="Google Sans"/>
              </a:rPr>
            </a:br>
            <a:endParaRPr sz="32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81;p23">
            <a:extLst>
              <a:ext uri="{FF2B5EF4-FFF2-40B4-BE49-F238E27FC236}">
                <a16:creationId xmlns:a16="http://schemas.microsoft.com/office/drawing/2014/main" id="{11B216DA-8A50-A3E2-294F-DF65F57215D3}"/>
              </a:ext>
            </a:extLst>
          </p:cNvPr>
          <p:cNvSpPr txBox="1"/>
          <p:nvPr/>
        </p:nvSpPr>
        <p:spPr>
          <a:xfrm>
            <a:off x="8247000" y="586317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203;p23">
            <a:extLst>
              <a:ext uri="{FF2B5EF4-FFF2-40B4-BE49-F238E27FC236}">
                <a16:creationId xmlns:a16="http://schemas.microsoft.com/office/drawing/2014/main" id="{5BA17AB6-FEBB-5D82-7EA4-1EE6EEB506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8113" y="143958"/>
            <a:ext cx="394775" cy="4242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694C4A6-F6CD-6794-07F4-287F64DAC05F}"/>
              </a:ext>
            </a:extLst>
          </p:cNvPr>
          <p:cNvSpPr txBox="1"/>
          <p:nvPr/>
        </p:nvSpPr>
        <p:spPr>
          <a:xfrm>
            <a:off x="0" y="3346371"/>
            <a:ext cx="4649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Google Sans"/>
                <a:ea typeface="Google Sans"/>
                <a:cs typeface="Google Sans"/>
                <a:sym typeface="Google Sans"/>
              </a:rPr>
              <a:t>U</a:t>
            </a:r>
            <a:r>
              <a:rPr lang="en-US" sz="1400" i="1" dirty="0">
                <a:latin typeface="Google Sans"/>
                <a:ea typeface="Google Sans"/>
                <a:cs typeface="Google Sans"/>
                <a:sym typeface="Google Sans"/>
              </a:rPr>
              <a:t>ne solution de </a:t>
            </a:r>
            <a:r>
              <a:rPr lang="en-US" sz="1400" i="1" dirty="0" err="1">
                <a:latin typeface="Google Sans"/>
                <a:ea typeface="Google Sans"/>
                <a:cs typeface="Google Sans"/>
                <a:sym typeface="Google Sans"/>
              </a:rPr>
              <a:t>messagerie</a:t>
            </a:r>
            <a:r>
              <a:rPr lang="en-US" sz="1400" i="1" dirty="0">
                <a:latin typeface="Google Sans"/>
                <a:ea typeface="Google Sans"/>
                <a:cs typeface="Google Sans"/>
                <a:sym typeface="Google Sans"/>
              </a:rPr>
              <a:t> et de diffusion de </a:t>
            </a:r>
            <a:r>
              <a:rPr lang="en-US" sz="1400" i="1" dirty="0" err="1">
                <a:latin typeface="Google Sans"/>
                <a:ea typeface="Google Sans"/>
                <a:cs typeface="Google Sans"/>
                <a:sym typeface="Google Sans"/>
              </a:rPr>
              <a:t>données</a:t>
            </a:r>
            <a:r>
              <a:rPr lang="en-US" sz="1400" i="1" dirty="0">
                <a:latin typeface="Google Sans"/>
                <a:ea typeface="Google Sans"/>
                <a:cs typeface="Google Sans"/>
                <a:sym typeface="Google Sans"/>
              </a:rPr>
              <a:t> dans le cloud.</a:t>
            </a:r>
            <a:endParaRPr lang="fr-FR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13CC8F-55E4-AA23-886D-7EA5D99D5DA3}"/>
              </a:ext>
            </a:extLst>
          </p:cNvPr>
          <p:cNvSpPr txBox="1"/>
          <p:nvPr/>
        </p:nvSpPr>
        <p:spPr>
          <a:xfrm>
            <a:off x="6451721" y="4510431"/>
            <a:ext cx="2502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Presented by </a:t>
            </a:r>
            <a:r>
              <a:rPr lang="en-US" sz="1200" dirty="0" err="1">
                <a:latin typeface="Google Sans"/>
                <a:ea typeface="Google Sans"/>
                <a:cs typeface="Google Sans"/>
                <a:sym typeface="Google Sans"/>
              </a:rPr>
              <a:t>ing</a:t>
            </a: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. Serges </a:t>
            </a:r>
            <a:r>
              <a:rPr lang="en-US" sz="1200" dirty="0" err="1">
                <a:latin typeface="Google Sans"/>
                <a:ea typeface="Google Sans"/>
                <a:cs typeface="Google Sans"/>
                <a:sym typeface="Google Sans"/>
              </a:rPr>
              <a:t>Adjomo</a:t>
            </a:r>
            <a:endParaRPr lang="fr-FR" sz="12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THEME" val="background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logo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_stat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presentation_title"/>
  <p:tag name="PLUS_THEME" val="font_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ate"/>
  <p:tag name="PLUS_THEME" val="font_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logo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_stat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logo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agenda"/>
  <p:tag name="PLUS_THEME" val="font_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heme/theme1.xml><?xml version="1.0" encoding="utf-8"?>
<a:theme xmlns:a="http://schemas.openxmlformats.org/drawingml/2006/main" name="GCP Template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cean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58F7"/>
      </a:accent1>
      <a:accent2>
        <a:srgbClr val="FE7032"/>
      </a:accent2>
      <a:accent3>
        <a:srgbClr val="91BED4"/>
      </a:accent3>
      <a:accent4>
        <a:srgbClr val="FFC000"/>
      </a:accent4>
      <a:accent5>
        <a:srgbClr val="D9E8F5"/>
      </a:accent5>
      <a:accent6>
        <a:srgbClr val="FFAD8D"/>
      </a:accent6>
      <a:hlink>
        <a:srgbClr val="0563C1"/>
      </a:hlink>
      <a:folHlink>
        <a:srgbClr val="954F72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CP Template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lus Defaul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7765E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Plus Defaul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7765E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Plus Defaul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7765E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Plus Defaul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7765E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Plus Defaul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7765E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Theme">
  <a:themeElements>
    <a:clrScheme name="Plus Defaul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7765E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 Theme">
  <a:themeElements>
    <a:clrScheme name="Plus Defaul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7765E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  <wetp:taskpane dockstate="right" visibility="0" width="525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AB4342-316C-4760-A804-1E510115DDB6}">
  <we:reference id="wa200007130" version="1.0.0.1" store="fr-FR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83B5AAC-B168-4B9E-9015-D13D4625DB5E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1B5CD514-AA77-4658-B9FA-6C38E0DFB3E1}">
  <we:reference id="wa200005669" version="2.0.0.0" store="fr-FR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A62358AC51E44989C1B5971B3D2D2" ma:contentTypeVersion="14" ma:contentTypeDescription="Create a new document." ma:contentTypeScope="" ma:versionID="92c6b075f45109760acf5cd300b9e3fe">
  <xsd:schema xmlns:xsd="http://www.w3.org/2001/XMLSchema" xmlns:xs="http://www.w3.org/2001/XMLSchema" xmlns:p="http://schemas.microsoft.com/office/2006/metadata/properties" xmlns:ns3="cbdad4cb-434e-4937-bce7-86f8a571e26c" xmlns:ns4="28728419-8a88-425c-b6ab-7c348c16d385" targetNamespace="http://schemas.microsoft.com/office/2006/metadata/properties" ma:root="true" ma:fieldsID="cee2f9ba66be349d70c4579944defd08" ns3:_="" ns4:_="">
    <xsd:import namespace="cbdad4cb-434e-4937-bce7-86f8a571e26c"/>
    <xsd:import namespace="28728419-8a88-425c-b6ab-7c348c16d38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ad4cb-434e-4937-bce7-86f8a571e26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728419-8a88-425c-b6ab-7c348c16d38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bdad4cb-434e-4937-bce7-86f8a571e26c" xsi:nil="true"/>
  </documentManagement>
</p:properties>
</file>

<file path=customXml/itemProps1.xml><?xml version="1.0" encoding="utf-8"?>
<ds:datastoreItem xmlns:ds="http://schemas.openxmlformats.org/officeDocument/2006/customXml" ds:itemID="{828E822A-0D37-469B-9811-3EFD03521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dad4cb-434e-4937-bce7-86f8a571e26c"/>
    <ds:schemaRef ds:uri="28728419-8a88-425c-b6ab-7c348c16d3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8A2F71-65DE-471D-9EEB-4348ED5148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F93256-B260-454C-BB33-C5BB297C35C2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cbdad4cb-434e-4937-bce7-86f8a571e26c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28728419-8a88-425c-b6ab-7c348c16d38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14006</TotalTime>
  <Words>956</Words>
  <Application>Microsoft Office PowerPoint</Application>
  <PresentationFormat>Affichage à l'écran (16:9)</PresentationFormat>
  <Paragraphs>320</Paragraphs>
  <Slides>18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10</vt:i4>
      </vt:variant>
      <vt:variant>
        <vt:lpstr>Titres des diapositives</vt:lpstr>
      </vt:variant>
      <vt:variant>
        <vt:i4>18</vt:i4>
      </vt:variant>
    </vt:vector>
  </HeadingPairs>
  <TitlesOfParts>
    <vt:vector size="37" baseType="lpstr">
      <vt:lpstr>Calibri</vt:lpstr>
      <vt:lpstr>Montserrat ExtraBold</vt:lpstr>
      <vt:lpstr>Arial</vt:lpstr>
      <vt:lpstr>Google Sans</vt:lpstr>
      <vt:lpstr>Open Sans</vt:lpstr>
      <vt:lpstr>Cascadia Mono SemiBold</vt:lpstr>
      <vt:lpstr>Franklin Gothic Book</vt:lpstr>
      <vt:lpstr>Franklin Gothic Medium</vt:lpstr>
      <vt:lpstr>Roboto</vt:lpstr>
      <vt:lpstr>GCP Template</vt:lpstr>
      <vt:lpstr>GCP Template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Ocean</vt:lpstr>
      <vt:lpstr>Technical Interview Presentation</vt:lpstr>
      <vt:lpstr>Agenda</vt:lpstr>
      <vt:lpstr>Introduction</vt:lpstr>
      <vt:lpstr>Global Architecture</vt:lpstr>
      <vt:lpstr>Data Analysis cleaning</vt:lpstr>
      <vt:lpstr>API FastAPI Overview</vt:lpstr>
      <vt:lpstr>Discussion Points </vt:lpstr>
      <vt:lpstr>Conclusion</vt:lpstr>
      <vt:lpstr>Introduction à Google Cloud  Pub/Sub.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Cloud  Official Icons &amp; Solution Architectures</dc:title>
  <dc:creator>SERGES ADJOMO</dc:creator>
  <cp:lastModifiedBy>SERGES ADJOMO</cp:lastModifiedBy>
  <cp:revision>21</cp:revision>
  <dcterms:modified xsi:type="dcterms:W3CDTF">2024-12-04T16:55:55Z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0x010100C02A62358AC51E44989C1B5971B3D2D2</vt:lpwstr>
  </property>
</Properties>
</file>